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22"/>
  </p:notesMasterIdLst>
  <p:sldIdLst>
    <p:sldId id="256" r:id="rId2"/>
    <p:sldId id="279" r:id="rId3"/>
    <p:sldId id="263" r:id="rId4"/>
    <p:sldId id="261" r:id="rId5"/>
    <p:sldId id="265" r:id="rId6"/>
    <p:sldId id="271" r:id="rId7"/>
    <p:sldId id="262" r:id="rId8"/>
    <p:sldId id="257" r:id="rId9"/>
    <p:sldId id="266" r:id="rId10"/>
    <p:sldId id="260" r:id="rId11"/>
    <p:sldId id="285" r:id="rId12"/>
    <p:sldId id="277" r:id="rId13"/>
    <p:sldId id="291" r:id="rId14"/>
    <p:sldId id="289" r:id="rId15"/>
    <p:sldId id="290" r:id="rId16"/>
    <p:sldId id="288" r:id="rId17"/>
    <p:sldId id="270" r:id="rId18"/>
    <p:sldId id="269" r:id="rId19"/>
    <p:sldId id="281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25E23-D721-4DF1-B2B1-9ADA3F4EADA6}" v="1" dt="2022-06-17T12:49:47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36" autoAdjust="0"/>
  </p:normalViewPr>
  <p:slideViewPr>
    <p:cSldViewPr snapToGrid="0">
      <p:cViewPr varScale="1">
        <p:scale>
          <a:sx n="80" d="100"/>
          <a:sy n="80" d="100"/>
        </p:scale>
        <p:origin x="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CD598-D8EC-4DE7-AA64-51E83BC0208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01EE13-87D4-4233-9402-7062394450DD}">
      <dgm:prSet/>
      <dgm:spPr/>
      <dgm:t>
        <a:bodyPr/>
        <a:lstStyle/>
        <a:p>
          <a:r>
            <a:rPr lang="el-GR" b="1" dirty="0"/>
            <a:t>Σύνθετες Επιρροές + Συχνά τυχαία γεγονότα</a:t>
          </a:r>
          <a:r>
            <a:rPr lang="el-GR" dirty="0"/>
            <a:t>= </a:t>
          </a:r>
          <a:r>
            <a:rPr lang="el-GR" b="1" dirty="0"/>
            <a:t>πολύπλοκα δυναμικά συστήματα</a:t>
          </a:r>
          <a:endParaRPr lang="en-US" dirty="0"/>
        </a:p>
      </dgm:t>
    </dgm:pt>
    <dgm:pt modelId="{6644922A-DA87-4C8C-BB74-14896F4AF3C5}" type="parTrans" cxnId="{AA7A4502-0887-4EF2-82A1-12217453F0F5}">
      <dgm:prSet/>
      <dgm:spPr/>
      <dgm:t>
        <a:bodyPr/>
        <a:lstStyle/>
        <a:p>
          <a:endParaRPr lang="en-US"/>
        </a:p>
      </dgm:t>
    </dgm:pt>
    <dgm:pt modelId="{E43AFE86-8FB3-4914-AE74-A99A4C1B351E}" type="sibTrans" cxnId="{AA7A4502-0887-4EF2-82A1-12217453F0F5}">
      <dgm:prSet/>
      <dgm:spPr/>
      <dgm:t>
        <a:bodyPr/>
        <a:lstStyle/>
        <a:p>
          <a:endParaRPr lang="en-US"/>
        </a:p>
      </dgm:t>
    </dgm:pt>
    <dgm:pt modelId="{F649CF4D-0118-4E07-B213-6C447DB8678D}">
      <dgm:prSet/>
      <dgm:spPr/>
      <dgm:t>
        <a:bodyPr/>
        <a:lstStyle/>
        <a:p>
          <a:r>
            <a:rPr lang="el-GR" dirty="0"/>
            <a:t>Αυτό το γεγονός , θέτει </a:t>
          </a:r>
          <a:r>
            <a:rPr lang="el-GR" b="1" dirty="0"/>
            <a:t>όρια στα σχέδια των ανθρώπων </a:t>
          </a:r>
          <a:r>
            <a:rPr lang="el-GR" dirty="0"/>
            <a:t>που καλούνται να λειτουργήσουν μέσα σε αυτό το σύστημα και </a:t>
          </a:r>
          <a:r>
            <a:rPr lang="el-GR" b="1" dirty="0"/>
            <a:t>μειώνουν την προβλεπτική ικανότητα των σχεδίων</a:t>
          </a:r>
          <a:r>
            <a:rPr lang="el-GR" dirty="0"/>
            <a:t> τους</a:t>
          </a:r>
          <a:endParaRPr lang="en-US" dirty="0"/>
        </a:p>
      </dgm:t>
    </dgm:pt>
    <dgm:pt modelId="{25F62028-AE79-4A3B-8024-E2CA8B09CCC0}" type="parTrans" cxnId="{6B5CDCE0-06AA-4D07-9404-9CF058B459BB}">
      <dgm:prSet/>
      <dgm:spPr/>
      <dgm:t>
        <a:bodyPr/>
        <a:lstStyle/>
        <a:p>
          <a:endParaRPr lang="en-US"/>
        </a:p>
      </dgm:t>
    </dgm:pt>
    <dgm:pt modelId="{01DEFAC8-3C91-4488-90C8-7F7342B8A443}" type="sibTrans" cxnId="{6B5CDCE0-06AA-4D07-9404-9CF058B459BB}">
      <dgm:prSet/>
      <dgm:spPr/>
      <dgm:t>
        <a:bodyPr/>
        <a:lstStyle/>
        <a:p>
          <a:endParaRPr lang="en-US"/>
        </a:p>
      </dgm:t>
    </dgm:pt>
    <dgm:pt modelId="{C4F4E7F2-F2B5-4B4D-B568-12C22BAFFD77}">
      <dgm:prSet/>
      <dgm:spPr/>
      <dgm:t>
        <a:bodyPr/>
        <a:lstStyle/>
        <a:p>
          <a:r>
            <a:rPr lang="el-GR" dirty="0"/>
            <a:t>Πώς όμως θα </a:t>
          </a:r>
          <a:r>
            <a:rPr lang="el-GR" b="1" dirty="0"/>
            <a:t>λειτουργήσει</a:t>
          </a:r>
          <a:r>
            <a:rPr lang="el-GR" dirty="0"/>
            <a:t> ο νέος εργαζόμενος με τον </a:t>
          </a:r>
          <a:r>
            <a:rPr lang="el-GR" b="1" dirty="0"/>
            <a:t>βέλτιστο τρόπο </a:t>
          </a:r>
          <a:r>
            <a:rPr lang="el-GR" dirty="0"/>
            <a:t>σε ένα τέτοιο </a:t>
          </a:r>
          <a:r>
            <a:rPr lang="el-GR" b="1" dirty="0"/>
            <a:t>πολυσύνθετο, απρόβλεπτο και χαοτικό περιβάλλον;</a:t>
          </a:r>
          <a:endParaRPr lang="en-US" b="1" dirty="0"/>
        </a:p>
      </dgm:t>
    </dgm:pt>
    <dgm:pt modelId="{BA6E4A6F-D523-4FD3-953C-14B5013080A0}" type="parTrans" cxnId="{F4944CA3-66C6-4515-BBEE-869426874028}">
      <dgm:prSet/>
      <dgm:spPr/>
      <dgm:t>
        <a:bodyPr/>
        <a:lstStyle/>
        <a:p>
          <a:endParaRPr lang="en-US"/>
        </a:p>
      </dgm:t>
    </dgm:pt>
    <dgm:pt modelId="{B564E3EE-11EC-444D-B3A0-B42280D9B198}" type="sibTrans" cxnId="{F4944CA3-66C6-4515-BBEE-869426874028}">
      <dgm:prSet/>
      <dgm:spPr/>
      <dgm:t>
        <a:bodyPr/>
        <a:lstStyle/>
        <a:p>
          <a:endParaRPr lang="en-US"/>
        </a:p>
      </dgm:t>
    </dgm:pt>
    <dgm:pt modelId="{10BEB7FC-15FE-466E-9469-F572F25566F4}" type="pres">
      <dgm:prSet presAssocID="{FD3CD598-D8EC-4DE7-AA64-51E83BC02083}" presName="outerComposite" presStyleCnt="0">
        <dgm:presLayoutVars>
          <dgm:chMax val="5"/>
          <dgm:dir/>
          <dgm:resizeHandles val="exact"/>
        </dgm:presLayoutVars>
      </dgm:prSet>
      <dgm:spPr/>
    </dgm:pt>
    <dgm:pt modelId="{9D7AF163-195F-4A78-9694-1650BF07540D}" type="pres">
      <dgm:prSet presAssocID="{FD3CD598-D8EC-4DE7-AA64-51E83BC02083}" presName="dummyMaxCanvas" presStyleCnt="0">
        <dgm:presLayoutVars/>
      </dgm:prSet>
      <dgm:spPr/>
    </dgm:pt>
    <dgm:pt modelId="{3EC2C6A6-1BC7-4901-9082-51AAC629B759}" type="pres">
      <dgm:prSet presAssocID="{FD3CD598-D8EC-4DE7-AA64-51E83BC02083}" presName="ThreeNodes_1" presStyleLbl="node1" presStyleIdx="0" presStyleCnt="3">
        <dgm:presLayoutVars>
          <dgm:bulletEnabled val="1"/>
        </dgm:presLayoutVars>
      </dgm:prSet>
      <dgm:spPr/>
    </dgm:pt>
    <dgm:pt modelId="{9149985C-6449-456D-B444-AC96EBCC9B1B}" type="pres">
      <dgm:prSet presAssocID="{FD3CD598-D8EC-4DE7-AA64-51E83BC02083}" presName="ThreeNodes_2" presStyleLbl="node1" presStyleIdx="1" presStyleCnt="3">
        <dgm:presLayoutVars>
          <dgm:bulletEnabled val="1"/>
        </dgm:presLayoutVars>
      </dgm:prSet>
      <dgm:spPr/>
    </dgm:pt>
    <dgm:pt modelId="{CC47E162-A31F-4DB1-80C6-F50C0A6D9A4B}" type="pres">
      <dgm:prSet presAssocID="{FD3CD598-D8EC-4DE7-AA64-51E83BC02083}" presName="ThreeNodes_3" presStyleLbl="node1" presStyleIdx="2" presStyleCnt="3">
        <dgm:presLayoutVars>
          <dgm:bulletEnabled val="1"/>
        </dgm:presLayoutVars>
      </dgm:prSet>
      <dgm:spPr/>
    </dgm:pt>
    <dgm:pt modelId="{6C427E8F-B8EF-4078-9B42-63CFD7F799BC}" type="pres">
      <dgm:prSet presAssocID="{FD3CD598-D8EC-4DE7-AA64-51E83BC02083}" presName="ThreeConn_1-2" presStyleLbl="fgAccFollowNode1" presStyleIdx="0" presStyleCnt="2">
        <dgm:presLayoutVars>
          <dgm:bulletEnabled val="1"/>
        </dgm:presLayoutVars>
      </dgm:prSet>
      <dgm:spPr/>
    </dgm:pt>
    <dgm:pt modelId="{F7774393-79D1-4F9D-B73C-77FCBE47CC03}" type="pres">
      <dgm:prSet presAssocID="{FD3CD598-D8EC-4DE7-AA64-51E83BC02083}" presName="ThreeConn_2-3" presStyleLbl="fgAccFollowNode1" presStyleIdx="1" presStyleCnt="2">
        <dgm:presLayoutVars>
          <dgm:bulletEnabled val="1"/>
        </dgm:presLayoutVars>
      </dgm:prSet>
      <dgm:spPr/>
    </dgm:pt>
    <dgm:pt modelId="{7E3813F2-5211-4D6A-BF15-3C5CD5261818}" type="pres">
      <dgm:prSet presAssocID="{FD3CD598-D8EC-4DE7-AA64-51E83BC02083}" presName="ThreeNodes_1_text" presStyleLbl="node1" presStyleIdx="2" presStyleCnt="3">
        <dgm:presLayoutVars>
          <dgm:bulletEnabled val="1"/>
        </dgm:presLayoutVars>
      </dgm:prSet>
      <dgm:spPr/>
    </dgm:pt>
    <dgm:pt modelId="{62639B7E-107A-4E1B-95F9-5D9DF0206FC9}" type="pres">
      <dgm:prSet presAssocID="{FD3CD598-D8EC-4DE7-AA64-51E83BC02083}" presName="ThreeNodes_2_text" presStyleLbl="node1" presStyleIdx="2" presStyleCnt="3">
        <dgm:presLayoutVars>
          <dgm:bulletEnabled val="1"/>
        </dgm:presLayoutVars>
      </dgm:prSet>
      <dgm:spPr/>
    </dgm:pt>
    <dgm:pt modelId="{9632B8F3-28DD-4A0D-8582-BFBAF4D59D3B}" type="pres">
      <dgm:prSet presAssocID="{FD3CD598-D8EC-4DE7-AA64-51E83BC020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A7A4502-0887-4EF2-82A1-12217453F0F5}" srcId="{FD3CD598-D8EC-4DE7-AA64-51E83BC02083}" destId="{8001EE13-87D4-4233-9402-7062394450DD}" srcOrd="0" destOrd="0" parTransId="{6644922A-DA87-4C8C-BB74-14896F4AF3C5}" sibTransId="{E43AFE86-8FB3-4914-AE74-A99A4C1B351E}"/>
    <dgm:cxn modelId="{F2C3501F-5073-445F-A4B6-EF3C591F68EA}" type="presOf" srcId="{C4F4E7F2-F2B5-4B4D-B568-12C22BAFFD77}" destId="{CC47E162-A31F-4DB1-80C6-F50C0A6D9A4B}" srcOrd="0" destOrd="0" presId="urn:microsoft.com/office/officeart/2005/8/layout/vProcess5"/>
    <dgm:cxn modelId="{D24AF524-E359-4E09-B354-F7AAAB615D83}" type="presOf" srcId="{8001EE13-87D4-4233-9402-7062394450DD}" destId="{3EC2C6A6-1BC7-4901-9082-51AAC629B759}" srcOrd="0" destOrd="0" presId="urn:microsoft.com/office/officeart/2005/8/layout/vProcess5"/>
    <dgm:cxn modelId="{49121D5E-D9D7-4A0E-B686-15CBBDD63CCB}" type="presOf" srcId="{FD3CD598-D8EC-4DE7-AA64-51E83BC02083}" destId="{10BEB7FC-15FE-466E-9469-F572F25566F4}" srcOrd="0" destOrd="0" presId="urn:microsoft.com/office/officeart/2005/8/layout/vProcess5"/>
    <dgm:cxn modelId="{EA38F570-77C0-46ED-9872-FD6EB0EBF08A}" type="presOf" srcId="{01DEFAC8-3C91-4488-90C8-7F7342B8A443}" destId="{F7774393-79D1-4F9D-B73C-77FCBE47CC03}" srcOrd="0" destOrd="0" presId="urn:microsoft.com/office/officeart/2005/8/layout/vProcess5"/>
    <dgm:cxn modelId="{2B2D6754-F292-46CC-A354-35E2550098B0}" type="presOf" srcId="{F649CF4D-0118-4E07-B213-6C447DB8678D}" destId="{62639B7E-107A-4E1B-95F9-5D9DF0206FC9}" srcOrd="1" destOrd="0" presId="urn:microsoft.com/office/officeart/2005/8/layout/vProcess5"/>
    <dgm:cxn modelId="{29EB4486-282A-4BBA-A681-537CEBFCB4B9}" type="presOf" srcId="{C4F4E7F2-F2B5-4B4D-B568-12C22BAFFD77}" destId="{9632B8F3-28DD-4A0D-8582-BFBAF4D59D3B}" srcOrd="1" destOrd="0" presId="urn:microsoft.com/office/officeart/2005/8/layout/vProcess5"/>
    <dgm:cxn modelId="{F4944CA3-66C6-4515-BBEE-869426874028}" srcId="{FD3CD598-D8EC-4DE7-AA64-51E83BC02083}" destId="{C4F4E7F2-F2B5-4B4D-B568-12C22BAFFD77}" srcOrd="2" destOrd="0" parTransId="{BA6E4A6F-D523-4FD3-953C-14B5013080A0}" sibTransId="{B564E3EE-11EC-444D-B3A0-B42280D9B198}"/>
    <dgm:cxn modelId="{CC85C6C8-3B3E-44B4-9460-9E50D6520B81}" type="presOf" srcId="{E43AFE86-8FB3-4914-AE74-A99A4C1B351E}" destId="{6C427E8F-B8EF-4078-9B42-63CFD7F799BC}" srcOrd="0" destOrd="0" presId="urn:microsoft.com/office/officeart/2005/8/layout/vProcess5"/>
    <dgm:cxn modelId="{6B5CDCE0-06AA-4D07-9404-9CF058B459BB}" srcId="{FD3CD598-D8EC-4DE7-AA64-51E83BC02083}" destId="{F649CF4D-0118-4E07-B213-6C447DB8678D}" srcOrd="1" destOrd="0" parTransId="{25F62028-AE79-4A3B-8024-E2CA8B09CCC0}" sibTransId="{01DEFAC8-3C91-4488-90C8-7F7342B8A443}"/>
    <dgm:cxn modelId="{A40789E7-5F8E-4030-9299-585473EF56BC}" type="presOf" srcId="{F649CF4D-0118-4E07-B213-6C447DB8678D}" destId="{9149985C-6449-456D-B444-AC96EBCC9B1B}" srcOrd="0" destOrd="0" presId="urn:microsoft.com/office/officeart/2005/8/layout/vProcess5"/>
    <dgm:cxn modelId="{2283A1FD-63D3-4911-82EB-EB34247AC8B9}" type="presOf" srcId="{8001EE13-87D4-4233-9402-7062394450DD}" destId="{7E3813F2-5211-4D6A-BF15-3C5CD5261818}" srcOrd="1" destOrd="0" presId="urn:microsoft.com/office/officeart/2005/8/layout/vProcess5"/>
    <dgm:cxn modelId="{F5477F0B-A2FD-4A12-819E-F45DD90E98FC}" type="presParOf" srcId="{10BEB7FC-15FE-466E-9469-F572F25566F4}" destId="{9D7AF163-195F-4A78-9694-1650BF07540D}" srcOrd="0" destOrd="0" presId="urn:microsoft.com/office/officeart/2005/8/layout/vProcess5"/>
    <dgm:cxn modelId="{C8BCEBFC-0F7B-4164-97CF-C525AFE832BA}" type="presParOf" srcId="{10BEB7FC-15FE-466E-9469-F572F25566F4}" destId="{3EC2C6A6-1BC7-4901-9082-51AAC629B759}" srcOrd="1" destOrd="0" presId="urn:microsoft.com/office/officeart/2005/8/layout/vProcess5"/>
    <dgm:cxn modelId="{099D2250-E52E-4928-A193-301206571F75}" type="presParOf" srcId="{10BEB7FC-15FE-466E-9469-F572F25566F4}" destId="{9149985C-6449-456D-B444-AC96EBCC9B1B}" srcOrd="2" destOrd="0" presId="urn:microsoft.com/office/officeart/2005/8/layout/vProcess5"/>
    <dgm:cxn modelId="{4DCACB8E-1E5E-4104-B21E-A741C51FB416}" type="presParOf" srcId="{10BEB7FC-15FE-466E-9469-F572F25566F4}" destId="{CC47E162-A31F-4DB1-80C6-F50C0A6D9A4B}" srcOrd="3" destOrd="0" presId="urn:microsoft.com/office/officeart/2005/8/layout/vProcess5"/>
    <dgm:cxn modelId="{F69D3F2E-E54C-4886-83F6-50CC0701C381}" type="presParOf" srcId="{10BEB7FC-15FE-466E-9469-F572F25566F4}" destId="{6C427E8F-B8EF-4078-9B42-63CFD7F799BC}" srcOrd="4" destOrd="0" presId="urn:microsoft.com/office/officeart/2005/8/layout/vProcess5"/>
    <dgm:cxn modelId="{3C611DEE-3AED-41FE-9806-7A2EB6093FC6}" type="presParOf" srcId="{10BEB7FC-15FE-466E-9469-F572F25566F4}" destId="{F7774393-79D1-4F9D-B73C-77FCBE47CC03}" srcOrd="5" destOrd="0" presId="urn:microsoft.com/office/officeart/2005/8/layout/vProcess5"/>
    <dgm:cxn modelId="{E6076542-7C51-4BE3-803B-11D12ACD5520}" type="presParOf" srcId="{10BEB7FC-15FE-466E-9469-F572F25566F4}" destId="{7E3813F2-5211-4D6A-BF15-3C5CD5261818}" srcOrd="6" destOrd="0" presId="urn:microsoft.com/office/officeart/2005/8/layout/vProcess5"/>
    <dgm:cxn modelId="{9B1386FF-0627-45C5-A442-B2E8EB0D8F96}" type="presParOf" srcId="{10BEB7FC-15FE-466E-9469-F572F25566F4}" destId="{62639B7E-107A-4E1B-95F9-5D9DF0206FC9}" srcOrd="7" destOrd="0" presId="urn:microsoft.com/office/officeart/2005/8/layout/vProcess5"/>
    <dgm:cxn modelId="{4DB2E196-D781-4B2A-988A-2F49FA9F0DC6}" type="presParOf" srcId="{10BEB7FC-15FE-466E-9469-F572F25566F4}" destId="{9632B8F3-28DD-4A0D-8582-BFBAF4D59D3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610D3-38FA-4166-B43E-3950795B4E3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2350AC-6931-4F14-81CE-BE58D02F1532}">
      <dgm:prSet custT="1"/>
      <dgm:spPr/>
      <dgm:t>
        <a:bodyPr/>
        <a:lstStyle/>
        <a:p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1. Α</a:t>
          </a:r>
          <a:r>
            <a:rPr lang="el-GR" sz="1800" kern="1200" dirty="0"/>
            <a:t>ναγνωρίζουμε και  αξιοποιούμε  πιθανές ευκαιρίες / τυχαία γεγονότα</a:t>
          </a:r>
          <a:endParaRPr lang="en-US" sz="1800" kern="1200" dirty="0"/>
        </a:p>
      </dgm:t>
    </dgm:pt>
    <dgm:pt modelId="{B963DFE8-6381-4676-A157-5CFA3098E111}" type="parTrans" cxnId="{252C37A8-E9C2-4EB8-8297-3108F1B4CD8E}">
      <dgm:prSet/>
      <dgm:spPr/>
      <dgm:t>
        <a:bodyPr/>
        <a:lstStyle/>
        <a:p>
          <a:endParaRPr lang="en-US"/>
        </a:p>
      </dgm:t>
    </dgm:pt>
    <dgm:pt modelId="{F2DD410B-7044-4B03-B32D-A1B7A9188608}" type="sibTrans" cxnId="{252C37A8-E9C2-4EB8-8297-3108F1B4CD8E}">
      <dgm:prSet/>
      <dgm:spPr/>
      <dgm:t>
        <a:bodyPr/>
        <a:lstStyle/>
        <a:p>
          <a:endParaRPr lang="en-US"/>
        </a:p>
      </dgm:t>
    </dgm:pt>
    <dgm:pt modelId="{E88C2715-50AF-4181-8BEA-782D43FB8648}">
      <dgm:prSet custT="1"/>
      <dgm:spPr/>
      <dgm:t>
        <a:bodyPr/>
        <a:lstStyle/>
        <a:p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2</a:t>
          </a:r>
          <a:r>
            <a:rPr lang="el-GR" sz="2000" kern="1200" dirty="0"/>
            <a:t>.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Ενεργοποιούμαστε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προκειμένου</a:t>
          </a:r>
          <a:r>
            <a:rPr lang="el-GR" sz="2000" kern="1200" dirty="0"/>
            <a:t> να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δημιουργήσουμε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τη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δική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μας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τύχη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78D2032-4BA4-4D5D-82AC-DC9CB9C0CADF}" type="parTrans" cxnId="{FD609D19-E002-4F0F-9489-14ED081BA915}">
      <dgm:prSet/>
      <dgm:spPr/>
      <dgm:t>
        <a:bodyPr/>
        <a:lstStyle/>
        <a:p>
          <a:endParaRPr lang="en-US"/>
        </a:p>
      </dgm:t>
    </dgm:pt>
    <dgm:pt modelId="{E8BFCDDE-F14A-4F62-81CA-CF80BFFAE59C}" type="sibTrans" cxnId="{FD609D19-E002-4F0F-9489-14ED081BA915}">
      <dgm:prSet/>
      <dgm:spPr/>
      <dgm:t>
        <a:bodyPr/>
        <a:lstStyle/>
        <a:p>
          <a:endParaRPr lang="en-US"/>
        </a:p>
      </dgm:t>
    </dgm:pt>
    <dgm:pt modelId="{908E41AE-50B6-4366-A2FE-5F123A615635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3. Κρατάμε τις επιλογές μας ανοιχτές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B58D8C4-BDDB-4D9E-BE6D-8A01F4E6D212}" type="parTrans" cxnId="{21B79D8E-C40B-49A6-BCFD-77DC7A506033}">
      <dgm:prSet/>
      <dgm:spPr/>
      <dgm:t>
        <a:bodyPr/>
        <a:lstStyle/>
        <a:p>
          <a:endParaRPr lang="en-US"/>
        </a:p>
      </dgm:t>
    </dgm:pt>
    <dgm:pt modelId="{C7F441B3-87E1-408C-AFBD-380A2EB3D4C7}" type="sibTrans" cxnId="{21B79D8E-C40B-49A6-BCFD-77DC7A506033}">
      <dgm:prSet/>
      <dgm:spPr/>
      <dgm:t>
        <a:bodyPr/>
        <a:lstStyle/>
        <a:p>
          <a:endParaRPr lang="en-US"/>
        </a:p>
      </dgm:t>
    </dgm:pt>
    <dgm:pt modelId="{F9C9C63C-D557-43B4-8ED9-1450A3C9E6F5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4. Δοκιμάζουμε, ακόμη κι αν δεν γνωρίζουμε την έκβαση της προσπάθειας μας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DC05239-749B-4641-A18C-21E741262076}" type="parTrans" cxnId="{8EF4DA0C-75B0-4B0F-A1F8-91C4D2BCDE41}">
      <dgm:prSet/>
      <dgm:spPr/>
      <dgm:t>
        <a:bodyPr/>
        <a:lstStyle/>
        <a:p>
          <a:endParaRPr lang="en-US"/>
        </a:p>
      </dgm:t>
    </dgm:pt>
    <dgm:pt modelId="{D2281DFD-F2DA-4938-99A4-C4FDA9871AF5}" type="sibTrans" cxnId="{8EF4DA0C-75B0-4B0F-A1F8-91C4D2BCDE41}">
      <dgm:prSet/>
      <dgm:spPr/>
      <dgm:t>
        <a:bodyPr/>
        <a:lstStyle/>
        <a:p>
          <a:endParaRPr lang="en-US"/>
        </a:p>
      </dgm:t>
    </dgm:pt>
    <dgm:pt modelId="{63BD4373-1C90-4DB5-A733-440586B158FE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7. Προχωράμε και δεν φοβόμαστε να κάνουμε λάθη 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ABD3ED5-2565-423E-A931-C2198EF46F61}" type="parTrans" cxnId="{CDB66FE0-16E5-4EB3-95CE-BFBEEF0C0C22}">
      <dgm:prSet/>
      <dgm:spPr/>
      <dgm:t>
        <a:bodyPr/>
        <a:lstStyle/>
        <a:p>
          <a:endParaRPr lang="en-US"/>
        </a:p>
      </dgm:t>
    </dgm:pt>
    <dgm:pt modelId="{78A5D588-3EA3-4752-972C-8682CBB4BB90}" type="sibTrans" cxnId="{CDB66FE0-16E5-4EB3-95CE-BFBEEF0C0C22}">
      <dgm:prSet/>
      <dgm:spPr/>
      <dgm:t>
        <a:bodyPr/>
        <a:lstStyle/>
        <a:p>
          <a:endParaRPr lang="en-US"/>
        </a:p>
      </dgm:t>
    </dgm:pt>
    <dgm:pt modelId="{82268E38-98E1-4462-870A-3315C0E4CDC3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6. Δεν είμαστε προσκολλημένοι στην πραγματοποίηση των ονείρων με κάθε κόστος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2457B6A-64AA-4642-B5D5-F29C1FF2E849}" type="parTrans" cxnId="{30A767AF-35E5-4726-8480-FB8687DE09FA}">
      <dgm:prSet/>
      <dgm:spPr/>
      <dgm:t>
        <a:bodyPr/>
        <a:lstStyle/>
        <a:p>
          <a:endParaRPr lang="en-US"/>
        </a:p>
      </dgm:t>
    </dgm:pt>
    <dgm:pt modelId="{CD49CE1D-1ED2-4FBA-AAC0-F2EA5DB858C2}" type="sibTrans" cxnId="{30A767AF-35E5-4726-8480-FB8687DE09FA}">
      <dgm:prSet/>
      <dgm:spPr/>
      <dgm:t>
        <a:bodyPr/>
        <a:lstStyle/>
        <a:p>
          <a:endParaRPr lang="en-US"/>
        </a:p>
      </dgm:t>
    </dgm:pt>
    <dgm:pt modelId="{DCA755F8-FAB8-432F-BE89-8685C9C90294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5. Χρησιμοποιούμε τις «μεταβιβάσιμες» δεξιότητές μας και  δεν σταματάμε ποτέ να μαθαίνουμε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CC1584C-A9D5-421C-A368-1AEE0ED8F6CF}" type="parTrans" cxnId="{16A42400-DA89-4420-8D7D-CBF21FCF44A3}">
      <dgm:prSet/>
      <dgm:spPr/>
      <dgm:t>
        <a:bodyPr/>
        <a:lstStyle/>
        <a:p>
          <a:endParaRPr lang="en-US"/>
        </a:p>
      </dgm:t>
    </dgm:pt>
    <dgm:pt modelId="{C80F3A96-337A-433A-BD69-8488DAA926DC}" type="sibTrans" cxnId="{16A42400-DA89-4420-8D7D-CBF21FCF44A3}">
      <dgm:prSet/>
      <dgm:spPr/>
      <dgm:t>
        <a:bodyPr/>
        <a:lstStyle/>
        <a:p>
          <a:endParaRPr lang="en-US"/>
        </a:p>
      </dgm:t>
    </dgm:pt>
    <dgm:pt modelId="{8EA988E0-396F-4424-B79F-4CA76FAA01F1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8. Κατανοούμε ότι η αποτυχία είναι κάτι φυσιολογικό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BA04D17A-F375-4127-8FD8-B7060DD00B7F}" type="parTrans" cxnId="{8FA801A8-5B77-48A9-9786-CADFF6413BD0}">
      <dgm:prSet/>
      <dgm:spPr/>
      <dgm:t>
        <a:bodyPr/>
        <a:lstStyle/>
        <a:p>
          <a:endParaRPr lang="en-US"/>
        </a:p>
      </dgm:t>
    </dgm:pt>
    <dgm:pt modelId="{69C46468-F0C7-4478-89B4-359F42190D21}" type="sibTrans" cxnId="{8FA801A8-5B77-48A9-9786-CADFF6413BD0}">
      <dgm:prSet/>
      <dgm:spPr/>
      <dgm:t>
        <a:bodyPr/>
        <a:lstStyle/>
        <a:p>
          <a:endParaRPr lang="en-US"/>
        </a:p>
      </dgm:t>
    </dgm:pt>
    <dgm:pt modelId="{AB85136D-BB7C-4408-BA43-22B60EE17D47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9. Θυμόμαστε να διασκεδάζουμε και να έχουμε μια ισορροπημένη ζωή</a:t>
          </a:r>
          <a:endParaRPr lang="en-GB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62CB093-D839-4DF4-A53B-BB41A479B6BB}" type="parTrans" cxnId="{20455BA6-5789-4BA9-BD7E-780D8CD6704A}">
      <dgm:prSet/>
      <dgm:spPr/>
      <dgm:t>
        <a:bodyPr/>
        <a:lstStyle/>
        <a:p>
          <a:endParaRPr lang="en-GB"/>
        </a:p>
      </dgm:t>
    </dgm:pt>
    <dgm:pt modelId="{8F3B81C6-25C5-4332-875F-7964A515A1F5}" type="sibTrans" cxnId="{20455BA6-5789-4BA9-BD7E-780D8CD6704A}">
      <dgm:prSet/>
      <dgm:spPr/>
      <dgm:t>
        <a:bodyPr/>
        <a:lstStyle/>
        <a:p>
          <a:endParaRPr lang="en-GB"/>
        </a:p>
      </dgm:t>
    </dgm:pt>
    <dgm:pt modelId="{591A696D-7FC0-48EA-A750-9C27522E4193}" type="pres">
      <dgm:prSet presAssocID="{CB1610D3-38FA-4166-B43E-3950795B4E3F}" presName="diagram" presStyleCnt="0">
        <dgm:presLayoutVars>
          <dgm:dir/>
          <dgm:resizeHandles val="exact"/>
        </dgm:presLayoutVars>
      </dgm:prSet>
      <dgm:spPr/>
    </dgm:pt>
    <dgm:pt modelId="{389911E7-A32B-4802-9EA9-1D327F19BE73}" type="pres">
      <dgm:prSet presAssocID="{5D2350AC-6931-4F14-81CE-BE58D02F1532}" presName="node" presStyleLbl="node1" presStyleIdx="0" presStyleCnt="9">
        <dgm:presLayoutVars>
          <dgm:bulletEnabled val="1"/>
        </dgm:presLayoutVars>
      </dgm:prSet>
      <dgm:spPr/>
    </dgm:pt>
    <dgm:pt modelId="{A855124E-0750-4064-A870-DC169C94A7FA}" type="pres">
      <dgm:prSet presAssocID="{F2DD410B-7044-4B03-B32D-A1B7A9188608}" presName="sibTrans" presStyleCnt="0"/>
      <dgm:spPr/>
    </dgm:pt>
    <dgm:pt modelId="{B4F47FE6-6F57-44E0-A1E4-998B28687E26}" type="pres">
      <dgm:prSet presAssocID="{E88C2715-50AF-4181-8BEA-782D43FB8648}" presName="node" presStyleLbl="node1" presStyleIdx="1" presStyleCnt="9" custLinFactNeighborX="895" custLinFactNeighborY="-2983">
        <dgm:presLayoutVars>
          <dgm:bulletEnabled val="1"/>
        </dgm:presLayoutVars>
      </dgm:prSet>
      <dgm:spPr/>
    </dgm:pt>
    <dgm:pt modelId="{B042E068-3708-4798-957A-4C6AEC502B68}" type="pres">
      <dgm:prSet presAssocID="{E8BFCDDE-F14A-4F62-81CA-CF80BFFAE59C}" presName="sibTrans" presStyleCnt="0"/>
      <dgm:spPr/>
    </dgm:pt>
    <dgm:pt modelId="{D69C7142-6B99-4BEB-86BA-BFDC4232143D}" type="pres">
      <dgm:prSet presAssocID="{908E41AE-50B6-4366-A2FE-5F123A615635}" presName="node" presStyleLbl="node1" presStyleIdx="2" presStyleCnt="9">
        <dgm:presLayoutVars>
          <dgm:bulletEnabled val="1"/>
        </dgm:presLayoutVars>
      </dgm:prSet>
      <dgm:spPr/>
    </dgm:pt>
    <dgm:pt modelId="{5E5446D8-42B6-4325-AA0F-FE5908AB5F25}" type="pres">
      <dgm:prSet presAssocID="{C7F441B3-87E1-408C-AFBD-380A2EB3D4C7}" presName="sibTrans" presStyleCnt="0"/>
      <dgm:spPr/>
    </dgm:pt>
    <dgm:pt modelId="{63A52BAE-4C15-48F6-8D56-DEBBE208DA9F}" type="pres">
      <dgm:prSet presAssocID="{F9C9C63C-D557-43B4-8ED9-1450A3C9E6F5}" presName="node" presStyleLbl="node1" presStyleIdx="3" presStyleCnt="9">
        <dgm:presLayoutVars>
          <dgm:bulletEnabled val="1"/>
        </dgm:presLayoutVars>
      </dgm:prSet>
      <dgm:spPr/>
    </dgm:pt>
    <dgm:pt modelId="{A99CFE19-4077-4BBC-B000-5E6E0DCEA86D}" type="pres">
      <dgm:prSet presAssocID="{D2281DFD-F2DA-4938-99A4-C4FDA9871AF5}" presName="sibTrans" presStyleCnt="0"/>
      <dgm:spPr/>
    </dgm:pt>
    <dgm:pt modelId="{97ED1416-14F4-4970-A3EF-4684ED0C1887}" type="pres">
      <dgm:prSet presAssocID="{63BD4373-1C90-4DB5-A733-440586B158FE}" presName="node" presStyleLbl="node1" presStyleIdx="4" presStyleCnt="9" custLinFactX="100000" custLinFactNeighborX="118632" custLinFactNeighborY="2711">
        <dgm:presLayoutVars>
          <dgm:bulletEnabled val="1"/>
        </dgm:presLayoutVars>
      </dgm:prSet>
      <dgm:spPr/>
    </dgm:pt>
    <dgm:pt modelId="{444E0CFB-07BC-4EB4-B599-5B25AEDC1B0C}" type="pres">
      <dgm:prSet presAssocID="{78A5D588-3EA3-4752-972C-8682CBB4BB90}" presName="sibTrans" presStyleCnt="0"/>
      <dgm:spPr/>
    </dgm:pt>
    <dgm:pt modelId="{247AFCC3-DC33-4475-846F-E12E4F037A38}" type="pres">
      <dgm:prSet presAssocID="{82268E38-98E1-4462-870A-3315C0E4CDC3}" presName="node" presStyleLbl="node1" presStyleIdx="5" presStyleCnt="9" custLinFactNeighborX="610" custLinFactNeighborY="508">
        <dgm:presLayoutVars>
          <dgm:bulletEnabled val="1"/>
        </dgm:presLayoutVars>
      </dgm:prSet>
      <dgm:spPr/>
    </dgm:pt>
    <dgm:pt modelId="{0A2942E5-1746-4AFB-BC63-397450E65F80}" type="pres">
      <dgm:prSet presAssocID="{CD49CE1D-1ED2-4FBA-AAC0-F2EA5DB858C2}" presName="sibTrans" presStyleCnt="0"/>
      <dgm:spPr/>
    </dgm:pt>
    <dgm:pt modelId="{F8B8C214-A89B-4EFB-A408-6589B220E545}" type="pres">
      <dgm:prSet presAssocID="{DCA755F8-FAB8-432F-BE89-8685C9C90294}" presName="node" presStyleLbl="node1" presStyleIdx="6" presStyleCnt="9" custLinFactX="-100000" custLinFactNeighborX="-118328" custLinFactNeighborY="-2033">
        <dgm:presLayoutVars>
          <dgm:bulletEnabled val="1"/>
        </dgm:presLayoutVars>
      </dgm:prSet>
      <dgm:spPr/>
    </dgm:pt>
    <dgm:pt modelId="{DF17533B-CB8C-431F-BACC-BBFBE894AA2E}" type="pres">
      <dgm:prSet presAssocID="{C80F3A96-337A-433A-BD69-8488DAA926DC}" presName="sibTrans" presStyleCnt="0"/>
      <dgm:spPr/>
    </dgm:pt>
    <dgm:pt modelId="{A7146E7D-748A-4201-A60A-EDF2971270A8}" type="pres">
      <dgm:prSet presAssocID="{8EA988E0-396F-4424-B79F-4CA76FAA01F1}" presName="node" presStyleLbl="node1" presStyleIdx="7" presStyleCnt="9">
        <dgm:presLayoutVars>
          <dgm:bulletEnabled val="1"/>
        </dgm:presLayoutVars>
      </dgm:prSet>
      <dgm:spPr/>
    </dgm:pt>
    <dgm:pt modelId="{6D2BE4EF-7045-4C18-B4E3-A97DD0D009A9}" type="pres">
      <dgm:prSet presAssocID="{69C46468-F0C7-4478-89B4-359F42190D21}" presName="sibTrans" presStyleCnt="0"/>
      <dgm:spPr/>
    </dgm:pt>
    <dgm:pt modelId="{9ACCBF6A-97F4-4D34-ABD9-C17097355146}" type="pres">
      <dgm:prSet presAssocID="{AB85136D-BB7C-4408-BA43-22B60EE17D47}" presName="node" presStyleLbl="node1" presStyleIdx="8" presStyleCnt="9" custLinFactNeighborX="0" custLinFactNeighborY="-2735">
        <dgm:presLayoutVars>
          <dgm:bulletEnabled val="1"/>
        </dgm:presLayoutVars>
      </dgm:prSet>
      <dgm:spPr/>
    </dgm:pt>
  </dgm:ptLst>
  <dgm:cxnLst>
    <dgm:cxn modelId="{16A42400-DA89-4420-8D7D-CBF21FCF44A3}" srcId="{CB1610D3-38FA-4166-B43E-3950795B4E3F}" destId="{DCA755F8-FAB8-432F-BE89-8685C9C90294}" srcOrd="6" destOrd="0" parTransId="{9CC1584C-A9D5-421C-A368-1AEE0ED8F6CF}" sibTransId="{C80F3A96-337A-433A-BD69-8488DAA926DC}"/>
    <dgm:cxn modelId="{8EF4DA0C-75B0-4B0F-A1F8-91C4D2BCDE41}" srcId="{CB1610D3-38FA-4166-B43E-3950795B4E3F}" destId="{F9C9C63C-D557-43B4-8ED9-1450A3C9E6F5}" srcOrd="3" destOrd="0" parTransId="{DDC05239-749B-4641-A18C-21E741262076}" sibTransId="{D2281DFD-F2DA-4938-99A4-C4FDA9871AF5}"/>
    <dgm:cxn modelId="{B5343B15-F0DB-4C2E-90D3-B749975EE043}" type="presOf" srcId="{E88C2715-50AF-4181-8BEA-782D43FB8648}" destId="{B4F47FE6-6F57-44E0-A1E4-998B28687E26}" srcOrd="0" destOrd="0" presId="urn:microsoft.com/office/officeart/2005/8/layout/default"/>
    <dgm:cxn modelId="{FD609D19-E002-4F0F-9489-14ED081BA915}" srcId="{CB1610D3-38FA-4166-B43E-3950795B4E3F}" destId="{E88C2715-50AF-4181-8BEA-782D43FB8648}" srcOrd="1" destOrd="0" parTransId="{678D2032-4BA4-4D5D-82AC-DC9CB9C0CADF}" sibTransId="{E8BFCDDE-F14A-4F62-81CA-CF80BFFAE59C}"/>
    <dgm:cxn modelId="{93758621-1551-4347-A4C2-92461AB76A35}" type="presOf" srcId="{CB1610D3-38FA-4166-B43E-3950795B4E3F}" destId="{591A696D-7FC0-48EA-A750-9C27522E4193}" srcOrd="0" destOrd="0" presId="urn:microsoft.com/office/officeart/2005/8/layout/default"/>
    <dgm:cxn modelId="{8CFB845D-C2A4-4C9C-95E7-520B70B4B7C2}" type="presOf" srcId="{AB85136D-BB7C-4408-BA43-22B60EE17D47}" destId="{9ACCBF6A-97F4-4D34-ABD9-C17097355146}" srcOrd="0" destOrd="0" presId="urn:microsoft.com/office/officeart/2005/8/layout/default"/>
    <dgm:cxn modelId="{07AF7180-B43F-4ABB-8F3A-B0C254AEA318}" type="presOf" srcId="{908E41AE-50B6-4366-A2FE-5F123A615635}" destId="{D69C7142-6B99-4BEB-86BA-BFDC4232143D}" srcOrd="0" destOrd="0" presId="urn:microsoft.com/office/officeart/2005/8/layout/default"/>
    <dgm:cxn modelId="{21B79D8E-C40B-49A6-BCFD-77DC7A506033}" srcId="{CB1610D3-38FA-4166-B43E-3950795B4E3F}" destId="{908E41AE-50B6-4366-A2FE-5F123A615635}" srcOrd="2" destOrd="0" parTransId="{6B58D8C4-BDDB-4D9E-BE6D-8A01F4E6D212}" sibTransId="{C7F441B3-87E1-408C-AFBD-380A2EB3D4C7}"/>
    <dgm:cxn modelId="{20455BA6-5789-4BA9-BD7E-780D8CD6704A}" srcId="{CB1610D3-38FA-4166-B43E-3950795B4E3F}" destId="{AB85136D-BB7C-4408-BA43-22B60EE17D47}" srcOrd="8" destOrd="0" parTransId="{F62CB093-D839-4DF4-A53B-BB41A479B6BB}" sibTransId="{8F3B81C6-25C5-4332-875F-7964A515A1F5}"/>
    <dgm:cxn modelId="{8FA801A8-5B77-48A9-9786-CADFF6413BD0}" srcId="{CB1610D3-38FA-4166-B43E-3950795B4E3F}" destId="{8EA988E0-396F-4424-B79F-4CA76FAA01F1}" srcOrd="7" destOrd="0" parTransId="{BA04D17A-F375-4127-8FD8-B7060DD00B7F}" sibTransId="{69C46468-F0C7-4478-89B4-359F42190D21}"/>
    <dgm:cxn modelId="{252C37A8-E9C2-4EB8-8297-3108F1B4CD8E}" srcId="{CB1610D3-38FA-4166-B43E-3950795B4E3F}" destId="{5D2350AC-6931-4F14-81CE-BE58D02F1532}" srcOrd="0" destOrd="0" parTransId="{B963DFE8-6381-4676-A157-5CFA3098E111}" sibTransId="{F2DD410B-7044-4B03-B32D-A1B7A9188608}"/>
    <dgm:cxn modelId="{30A767AF-35E5-4726-8480-FB8687DE09FA}" srcId="{CB1610D3-38FA-4166-B43E-3950795B4E3F}" destId="{82268E38-98E1-4462-870A-3315C0E4CDC3}" srcOrd="5" destOrd="0" parTransId="{D2457B6A-64AA-4642-B5D5-F29C1FF2E849}" sibTransId="{CD49CE1D-1ED2-4FBA-AAC0-F2EA5DB858C2}"/>
    <dgm:cxn modelId="{696D65B7-25CB-4E5F-9275-24126098F060}" type="presOf" srcId="{8EA988E0-396F-4424-B79F-4CA76FAA01F1}" destId="{A7146E7D-748A-4201-A60A-EDF2971270A8}" srcOrd="0" destOrd="0" presId="urn:microsoft.com/office/officeart/2005/8/layout/default"/>
    <dgm:cxn modelId="{51EC2BBB-3550-4B10-9F96-24289810DA69}" type="presOf" srcId="{63BD4373-1C90-4DB5-A733-440586B158FE}" destId="{97ED1416-14F4-4970-A3EF-4684ED0C1887}" srcOrd="0" destOrd="0" presId="urn:microsoft.com/office/officeart/2005/8/layout/default"/>
    <dgm:cxn modelId="{CDB66FE0-16E5-4EB3-95CE-BFBEEF0C0C22}" srcId="{CB1610D3-38FA-4166-B43E-3950795B4E3F}" destId="{63BD4373-1C90-4DB5-A733-440586B158FE}" srcOrd="4" destOrd="0" parTransId="{9ABD3ED5-2565-423E-A931-C2198EF46F61}" sibTransId="{78A5D588-3EA3-4752-972C-8682CBB4BB90}"/>
    <dgm:cxn modelId="{845264EB-2F1D-4844-96D6-AA8D9BFDA262}" type="presOf" srcId="{DCA755F8-FAB8-432F-BE89-8685C9C90294}" destId="{F8B8C214-A89B-4EFB-A408-6589B220E545}" srcOrd="0" destOrd="0" presId="urn:microsoft.com/office/officeart/2005/8/layout/default"/>
    <dgm:cxn modelId="{148481EF-53E4-42C5-9131-9BE3A9C704C2}" type="presOf" srcId="{5D2350AC-6931-4F14-81CE-BE58D02F1532}" destId="{389911E7-A32B-4802-9EA9-1D327F19BE73}" srcOrd="0" destOrd="0" presId="urn:microsoft.com/office/officeart/2005/8/layout/default"/>
    <dgm:cxn modelId="{4D6B98FC-BA39-4A8B-950C-395AF0BEEC35}" type="presOf" srcId="{F9C9C63C-D557-43B4-8ED9-1450A3C9E6F5}" destId="{63A52BAE-4C15-48F6-8D56-DEBBE208DA9F}" srcOrd="0" destOrd="0" presId="urn:microsoft.com/office/officeart/2005/8/layout/default"/>
    <dgm:cxn modelId="{B8AD5EFF-F67A-45B6-918E-598B9FC0C7EA}" type="presOf" srcId="{82268E38-98E1-4462-870A-3315C0E4CDC3}" destId="{247AFCC3-DC33-4475-846F-E12E4F037A38}" srcOrd="0" destOrd="0" presId="urn:microsoft.com/office/officeart/2005/8/layout/default"/>
    <dgm:cxn modelId="{DC72A50C-6E1A-455E-AA75-5DD93827A23E}" type="presParOf" srcId="{591A696D-7FC0-48EA-A750-9C27522E4193}" destId="{389911E7-A32B-4802-9EA9-1D327F19BE73}" srcOrd="0" destOrd="0" presId="urn:microsoft.com/office/officeart/2005/8/layout/default"/>
    <dgm:cxn modelId="{143A7A52-4EE0-4A77-9A41-C7F3B716D725}" type="presParOf" srcId="{591A696D-7FC0-48EA-A750-9C27522E4193}" destId="{A855124E-0750-4064-A870-DC169C94A7FA}" srcOrd="1" destOrd="0" presId="urn:microsoft.com/office/officeart/2005/8/layout/default"/>
    <dgm:cxn modelId="{D0A76882-1D50-4A5E-9E6B-61FC8AA9A19D}" type="presParOf" srcId="{591A696D-7FC0-48EA-A750-9C27522E4193}" destId="{B4F47FE6-6F57-44E0-A1E4-998B28687E26}" srcOrd="2" destOrd="0" presId="urn:microsoft.com/office/officeart/2005/8/layout/default"/>
    <dgm:cxn modelId="{E3F41060-D4EC-4E63-B9A3-B07E3A5D8D04}" type="presParOf" srcId="{591A696D-7FC0-48EA-A750-9C27522E4193}" destId="{B042E068-3708-4798-957A-4C6AEC502B68}" srcOrd="3" destOrd="0" presId="urn:microsoft.com/office/officeart/2005/8/layout/default"/>
    <dgm:cxn modelId="{7463D0BB-EAD0-4F0E-96C7-D3CA127FB87F}" type="presParOf" srcId="{591A696D-7FC0-48EA-A750-9C27522E4193}" destId="{D69C7142-6B99-4BEB-86BA-BFDC4232143D}" srcOrd="4" destOrd="0" presId="urn:microsoft.com/office/officeart/2005/8/layout/default"/>
    <dgm:cxn modelId="{DFD85261-AC5E-4FF1-B2C1-FBB38CF0B14F}" type="presParOf" srcId="{591A696D-7FC0-48EA-A750-9C27522E4193}" destId="{5E5446D8-42B6-4325-AA0F-FE5908AB5F25}" srcOrd="5" destOrd="0" presId="urn:microsoft.com/office/officeart/2005/8/layout/default"/>
    <dgm:cxn modelId="{C9C611E2-CC91-4D66-AAFB-280733575A3F}" type="presParOf" srcId="{591A696D-7FC0-48EA-A750-9C27522E4193}" destId="{63A52BAE-4C15-48F6-8D56-DEBBE208DA9F}" srcOrd="6" destOrd="0" presId="urn:microsoft.com/office/officeart/2005/8/layout/default"/>
    <dgm:cxn modelId="{B8B91E25-F865-46B0-BB3E-CE0B3FF13C14}" type="presParOf" srcId="{591A696D-7FC0-48EA-A750-9C27522E4193}" destId="{A99CFE19-4077-4BBC-B000-5E6E0DCEA86D}" srcOrd="7" destOrd="0" presId="urn:microsoft.com/office/officeart/2005/8/layout/default"/>
    <dgm:cxn modelId="{4A9EC8E2-AB05-46B9-8A30-5EC42C95A980}" type="presParOf" srcId="{591A696D-7FC0-48EA-A750-9C27522E4193}" destId="{97ED1416-14F4-4970-A3EF-4684ED0C1887}" srcOrd="8" destOrd="0" presId="urn:microsoft.com/office/officeart/2005/8/layout/default"/>
    <dgm:cxn modelId="{0B0CBEA0-EC91-4251-95F1-3E3CF86F30A1}" type="presParOf" srcId="{591A696D-7FC0-48EA-A750-9C27522E4193}" destId="{444E0CFB-07BC-4EB4-B599-5B25AEDC1B0C}" srcOrd="9" destOrd="0" presId="urn:microsoft.com/office/officeart/2005/8/layout/default"/>
    <dgm:cxn modelId="{8481FA6A-20A0-474D-B256-625CC2DC00E6}" type="presParOf" srcId="{591A696D-7FC0-48EA-A750-9C27522E4193}" destId="{247AFCC3-DC33-4475-846F-E12E4F037A38}" srcOrd="10" destOrd="0" presId="urn:microsoft.com/office/officeart/2005/8/layout/default"/>
    <dgm:cxn modelId="{665C3398-0399-4877-B77B-62BC6839967B}" type="presParOf" srcId="{591A696D-7FC0-48EA-A750-9C27522E4193}" destId="{0A2942E5-1746-4AFB-BC63-397450E65F80}" srcOrd="11" destOrd="0" presId="urn:microsoft.com/office/officeart/2005/8/layout/default"/>
    <dgm:cxn modelId="{7CF07978-1860-475A-ADA7-E6D06BAC0B4A}" type="presParOf" srcId="{591A696D-7FC0-48EA-A750-9C27522E4193}" destId="{F8B8C214-A89B-4EFB-A408-6589B220E545}" srcOrd="12" destOrd="0" presId="urn:microsoft.com/office/officeart/2005/8/layout/default"/>
    <dgm:cxn modelId="{0B9A6582-310A-4773-9FE5-D5AD419DC773}" type="presParOf" srcId="{591A696D-7FC0-48EA-A750-9C27522E4193}" destId="{DF17533B-CB8C-431F-BACC-BBFBE894AA2E}" srcOrd="13" destOrd="0" presId="urn:microsoft.com/office/officeart/2005/8/layout/default"/>
    <dgm:cxn modelId="{B97AF1E2-D15B-4C25-88E3-5D4C855D56EF}" type="presParOf" srcId="{591A696D-7FC0-48EA-A750-9C27522E4193}" destId="{A7146E7D-748A-4201-A60A-EDF2971270A8}" srcOrd="14" destOrd="0" presId="urn:microsoft.com/office/officeart/2005/8/layout/default"/>
    <dgm:cxn modelId="{6C97E944-F3BA-41C3-81C3-E7CD4FED4E2B}" type="presParOf" srcId="{591A696D-7FC0-48EA-A750-9C27522E4193}" destId="{6D2BE4EF-7045-4C18-B4E3-A97DD0D009A9}" srcOrd="15" destOrd="0" presId="urn:microsoft.com/office/officeart/2005/8/layout/default"/>
    <dgm:cxn modelId="{C68E305D-53D9-4CDB-B503-23BAE717B40E}" type="presParOf" srcId="{591A696D-7FC0-48EA-A750-9C27522E4193}" destId="{9ACCBF6A-97F4-4D34-ABD9-C1709735514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2C6A6-1BC7-4901-9082-51AAC629B759}">
      <dsp:nvSpPr>
        <dsp:cNvPr id="0" name=""/>
        <dsp:cNvSpPr/>
      </dsp:nvSpPr>
      <dsp:spPr>
        <a:xfrm>
          <a:off x="0" y="0"/>
          <a:ext cx="8262222" cy="1206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Σύνθετες Επιρροές + Συχνά τυχαία γεγονότα</a:t>
          </a:r>
          <a:r>
            <a:rPr lang="el-GR" sz="2000" kern="1200" dirty="0"/>
            <a:t>= </a:t>
          </a:r>
          <a:r>
            <a:rPr lang="el-GR" sz="2000" b="1" kern="1200" dirty="0"/>
            <a:t>πολύπλοκα δυναμικά συστήματα</a:t>
          </a:r>
          <a:endParaRPr lang="en-US" sz="2000" kern="1200" dirty="0"/>
        </a:p>
      </dsp:txBody>
      <dsp:txXfrm>
        <a:off x="35346" y="35346"/>
        <a:ext cx="6959973" cy="1136125"/>
      </dsp:txXfrm>
    </dsp:sp>
    <dsp:sp modelId="{9149985C-6449-456D-B444-AC96EBCC9B1B}">
      <dsp:nvSpPr>
        <dsp:cNvPr id="0" name=""/>
        <dsp:cNvSpPr/>
      </dsp:nvSpPr>
      <dsp:spPr>
        <a:xfrm>
          <a:off x="729019" y="1407953"/>
          <a:ext cx="8262222" cy="1206817"/>
        </a:xfrm>
        <a:prstGeom prst="roundRect">
          <a:avLst>
            <a:gd name="adj" fmla="val 10000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Αυτό το γεγονός , θέτει </a:t>
          </a:r>
          <a:r>
            <a:rPr lang="el-GR" sz="2000" b="1" kern="1200" dirty="0"/>
            <a:t>όρια στα σχέδια των ανθρώπων </a:t>
          </a:r>
          <a:r>
            <a:rPr lang="el-GR" sz="2000" kern="1200" dirty="0"/>
            <a:t>που καλούνται να λειτουργήσουν μέσα σε αυτό το σύστημα και </a:t>
          </a:r>
          <a:r>
            <a:rPr lang="el-GR" sz="2000" b="1" kern="1200" dirty="0"/>
            <a:t>μειώνουν την προβλεπτική ικανότητα των σχεδίων</a:t>
          </a:r>
          <a:r>
            <a:rPr lang="el-GR" sz="2000" kern="1200" dirty="0"/>
            <a:t> τους</a:t>
          </a:r>
          <a:endParaRPr lang="en-US" sz="2000" kern="1200" dirty="0"/>
        </a:p>
      </dsp:txBody>
      <dsp:txXfrm>
        <a:off x="764365" y="1443299"/>
        <a:ext cx="6678079" cy="1136125"/>
      </dsp:txXfrm>
    </dsp:sp>
    <dsp:sp modelId="{CC47E162-A31F-4DB1-80C6-F50C0A6D9A4B}">
      <dsp:nvSpPr>
        <dsp:cNvPr id="0" name=""/>
        <dsp:cNvSpPr/>
      </dsp:nvSpPr>
      <dsp:spPr>
        <a:xfrm>
          <a:off x="1458039" y="2815907"/>
          <a:ext cx="8262222" cy="1206817"/>
        </a:xfrm>
        <a:prstGeom prst="roundRect">
          <a:avLst>
            <a:gd name="adj" fmla="val 1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Πώς όμως θα </a:t>
          </a:r>
          <a:r>
            <a:rPr lang="el-GR" sz="2000" b="1" kern="1200" dirty="0"/>
            <a:t>λειτουργήσει</a:t>
          </a:r>
          <a:r>
            <a:rPr lang="el-GR" sz="2000" kern="1200" dirty="0"/>
            <a:t> ο νέος εργαζόμενος με τον </a:t>
          </a:r>
          <a:r>
            <a:rPr lang="el-GR" sz="2000" b="1" kern="1200" dirty="0"/>
            <a:t>βέλτιστο τρόπο </a:t>
          </a:r>
          <a:r>
            <a:rPr lang="el-GR" sz="2000" kern="1200" dirty="0"/>
            <a:t>σε ένα τέτοιο </a:t>
          </a:r>
          <a:r>
            <a:rPr lang="el-GR" sz="2000" b="1" kern="1200" dirty="0"/>
            <a:t>πολυσύνθετο, απρόβλεπτο και χαοτικό περιβάλλον;</a:t>
          </a:r>
          <a:endParaRPr lang="en-US" sz="2000" b="1" kern="1200" dirty="0"/>
        </a:p>
      </dsp:txBody>
      <dsp:txXfrm>
        <a:off x="1493385" y="2851253"/>
        <a:ext cx="6678079" cy="1136125"/>
      </dsp:txXfrm>
    </dsp:sp>
    <dsp:sp modelId="{6C427E8F-B8EF-4078-9B42-63CFD7F799BC}">
      <dsp:nvSpPr>
        <dsp:cNvPr id="0" name=""/>
        <dsp:cNvSpPr/>
      </dsp:nvSpPr>
      <dsp:spPr>
        <a:xfrm>
          <a:off x="7477791" y="915169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54288" y="915169"/>
        <a:ext cx="431437" cy="590284"/>
      </dsp:txXfrm>
    </dsp:sp>
    <dsp:sp modelId="{F7774393-79D1-4F9D-B73C-77FCBE47CC03}">
      <dsp:nvSpPr>
        <dsp:cNvPr id="0" name=""/>
        <dsp:cNvSpPr/>
      </dsp:nvSpPr>
      <dsp:spPr>
        <a:xfrm>
          <a:off x="8206810" y="2315078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83307" y="2315078"/>
        <a:ext cx="431437" cy="590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911E7-A32B-4802-9EA9-1D327F19BE73}">
      <dsp:nvSpPr>
        <dsp:cNvPr id="0" name=""/>
        <dsp:cNvSpPr/>
      </dsp:nvSpPr>
      <dsp:spPr>
        <a:xfrm>
          <a:off x="105774" y="2214"/>
          <a:ext cx="2619847" cy="15719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1. Α</a:t>
          </a:r>
          <a:r>
            <a:rPr lang="el-GR" sz="1800" kern="1200" dirty="0"/>
            <a:t>ναγνωρίζουμε και  αξιοποιούμε  πιθανές ευκαιρίες / τυχαία γεγονότα</a:t>
          </a:r>
          <a:endParaRPr lang="en-US" sz="1800" kern="1200" dirty="0"/>
        </a:p>
      </dsp:txBody>
      <dsp:txXfrm>
        <a:off x="105774" y="2214"/>
        <a:ext cx="2619847" cy="1571908"/>
      </dsp:txXfrm>
    </dsp:sp>
    <dsp:sp modelId="{B4F47FE6-6F57-44E0-A1E4-998B28687E26}">
      <dsp:nvSpPr>
        <dsp:cNvPr id="0" name=""/>
        <dsp:cNvSpPr/>
      </dsp:nvSpPr>
      <dsp:spPr>
        <a:xfrm>
          <a:off x="3011054" y="0"/>
          <a:ext cx="2619847" cy="15719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2</a:t>
          </a:r>
          <a:r>
            <a:rPr lang="el-GR" sz="2000" kern="1200" dirty="0"/>
            <a:t>.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Ενεργοποιούμαστε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προκειμένου</a:t>
          </a:r>
          <a:r>
            <a:rPr lang="el-GR" sz="2000" kern="1200" dirty="0"/>
            <a:t> να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δημιουργήσουμε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τη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δική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μας</a:t>
          </a:r>
          <a:r>
            <a:rPr lang="el-GR" sz="2000" kern="1200" dirty="0"/>
            <a:t> </a:t>
          </a: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τύχη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011054" y="0"/>
        <a:ext cx="2619847" cy="1571908"/>
      </dsp:txXfrm>
    </dsp:sp>
    <dsp:sp modelId="{D69C7142-6B99-4BEB-86BA-BFDC4232143D}">
      <dsp:nvSpPr>
        <dsp:cNvPr id="0" name=""/>
        <dsp:cNvSpPr/>
      </dsp:nvSpPr>
      <dsp:spPr>
        <a:xfrm>
          <a:off x="5869438" y="2214"/>
          <a:ext cx="2619847" cy="15719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3. Κρατάμε τις επιλογές μας ανοιχτές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869438" y="2214"/>
        <a:ext cx="2619847" cy="1571908"/>
      </dsp:txXfrm>
    </dsp:sp>
    <dsp:sp modelId="{63A52BAE-4C15-48F6-8D56-DEBBE208DA9F}">
      <dsp:nvSpPr>
        <dsp:cNvPr id="0" name=""/>
        <dsp:cNvSpPr/>
      </dsp:nvSpPr>
      <dsp:spPr>
        <a:xfrm>
          <a:off x="8751270" y="2214"/>
          <a:ext cx="2619847" cy="15719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4. Δοκιμάζουμε, ακόμη κι αν δεν γνωρίζουμε την έκβαση της προσπάθειας μας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8751270" y="2214"/>
        <a:ext cx="2619847" cy="1571908"/>
      </dsp:txXfrm>
    </dsp:sp>
    <dsp:sp modelId="{97ED1416-14F4-4970-A3EF-4684ED0C1887}">
      <dsp:nvSpPr>
        <dsp:cNvPr id="0" name=""/>
        <dsp:cNvSpPr/>
      </dsp:nvSpPr>
      <dsp:spPr>
        <a:xfrm>
          <a:off x="5833598" y="1878721"/>
          <a:ext cx="2619847" cy="15719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7. Προχωράμε και δεν φοβόμαστε να κάνουμε λάθη 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833598" y="1878721"/>
        <a:ext cx="2619847" cy="1571908"/>
      </dsp:txXfrm>
    </dsp:sp>
    <dsp:sp modelId="{247AFCC3-DC33-4475-846F-E12E4F037A38}">
      <dsp:nvSpPr>
        <dsp:cNvPr id="0" name=""/>
        <dsp:cNvSpPr/>
      </dsp:nvSpPr>
      <dsp:spPr>
        <a:xfrm>
          <a:off x="3003587" y="1844092"/>
          <a:ext cx="2619847" cy="15719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6. Δεν είμαστε προσκολλημένοι στην πραγματοποίηση των ονείρων με κάθε κόστος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003587" y="1844092"/>
        <a:ext cx="2619847" cy="1571908"/>
      </dsp:txXfrm>
    </dsp:sp>
    <dsp:sp modelId="{F8B8C214-A89B-4EFB-A408-6589B220E545}">
      <dsp:nvSpPr>
        <dsp:cNvPr id="0" name=""/>
        <dsp:cNvSpPr/>
      </dsp:nvSpPr>
      <dsp:spPr>
        <a:xfrm>
          <a:off x="149578" y="1804150"/>
          <a:ext cx="2619847" cy="15719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5. Χρησιμοποιούμε τις «μεταβιβάσιμες» δεξιότητές μας και  δεν σταματάμε ποτέ να μαθαίνουμε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49578" y="1804150"/>
        <a:ext cx="2619847" cy="1571908"/>
      </dsp:txXfrm>
    </dsp:sp>
    <dsp:sp modelId="{A7146E7D-748A-4201-A60A-EDF2971270A8}">
      <dsp:nvSpPr>
        <dsp:cNvPr id="0" name=""/>
        <dsp:cNvSpPr/>
      </dsp:nvSpPr>
      <dsp:spPr>
        <a:xfrm>
          <a:off x="8751270" y="1836107"/>
          <a:ext cx="2619847" cy="15719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8. Κατανοούμε ότι η αποτυχία είναι κάτι φυσιολογικό</a:t>
          </a:r>
          <a:endParaRPr lang="en-US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8751270" y="1836107"/>
        <a:ext cx="2619847" cy="1571908"/>
      </dsp:txXfrm>
    </dsp:sp>
    <dsp:sp modelId="{9ACCBF6A-97F4-4D34-ABD9-C17097355146}">
      <dsp:nvSpPr>
        <dsp:cNvPr id="0" name=""/>
        <dsp:cNvSpPr/>
      </dsp:nvSpPr>
      <dsp:spPr>
        <a:xfrm>
          <a:off x="4428522" y="3627008"/>
          <a:ext cx="2619847" cy="15719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9. Θυμόμαστε να διασκεδάζουμε και να έχουμε μια ισορροπημένη ζωή</a:t>
          </a:r>
          <a:endParaRPr lang="en-GB" sz="18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428522" y="3627008"/>
        <a:ext cx="2619847" cy="157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202D-D5F3-4963-898A-3A3D82D0CD54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679C-9CA8-4ACB-8B34-FD0683B8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0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44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0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3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81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98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3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90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60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9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8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48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4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8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5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0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9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0679C-9CA8-4ACB-8B34-FD0683B85C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46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7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0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02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6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EAACC7-3B3F-47D1-959A-EF58926E955E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eliamdur/2021/02/01/jobs-of-the-future-today-20-occupations-that-will-change-the-job-market-and-the-world-by-2025/?sh=7861f20810e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B64F47E8-C2CA-43A6-9404-03BADA34D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F01D43C-86DB-4B5D-A163-81BC94201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5" y="620720"/>
            <a:ext cx="4193173" cy="5571069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C6EAC-F985-D0C7-25F7-FF6318276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949" y="1343984"/>
            <a:ext cx="5695054" cy="2178594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l-GR" sz="2800" dirty="0">
                <a:solidFill>
                  <a:schemeClr val="bg1"/>
                </a:solidFill>
              </a:rPr>
              <a:t>«ΠΩΣ ΔΙΑΧΕΙΡΙΖΟΜΑΙ ΤΗΝ ΠΟΛΥΠΛΟΚΟΤΗΤΑ</a:t>
            </a:r>
            <a:r>
              <a:rPr lang="en-GB" sz="2800" dirty="0">
                <a:solidFill>
                  <a:schemeClr val="bg1"/>
                </a:solidFill>
              </a:rPr>
              <a:t>,</a:t>
            </a:r>
            <a:r>
              <a:rPr lang="el-GR" sz="2800" dirty="0">
                <a:solidFill>
                  <a:schemeClr val="bg1"/>
                </a:solidFill>
              </a:rPr>
              <a:t> ΤΑ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ΛΑΘΗ &amp; Τις ΑΠΟΤΥΧΙΕΣ ΣΤΗ ΣΤΑΔΙΟΔΟΜΙΑ ΜΟΥ;»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757F8-1F8A-DAE0-A740-940704C30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0120" y="4750052"/>
            <a:ext cx="5477071" cy="979199"/>
          </a:xfrm>
        </p:spPr>
        <p:txBody>
          <a:bodyPr anchor="t">
            <a:norm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Αμαλία Αναστάσογλου</a:t>
            </a:r>
          </a:p>
          <a:p>
            <a:r>
              <a:rPr lang="el-GR" sz="1600" dirty="0">
                <a:solidFill>
                  <a:schemeClr val="bg1"/>
                </a:solidFill>
              </a:rPr>
              <a:t>Σύμβουλος Επαγγελματικού Προσανατολισμού / Σταδιοδρομίας (</a:t>
            </a:r>
            <a:r>
              <a:rPr lang="en-GB" sz="1600" dirty="0">
                <a:solidFill>
                  <a:schemeClr val="bg1"/>
                </a:solidFill>
              </a:rPr>
              <a:t>M.Sc.)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4 - Εικόνα" descr="αρχείο λήψης.png">
            <a:extLst>
              <a:ext uri="{FF2B5EF4-FFF2-40B4-BE49-F238E27FC236}">
                <a16:creationId xmlns:a16="http://schemas.microsoft.com/office/drawing/2014/main" id="{481C5902-84C9-E994-294C-57C3600A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105"/>
            <a:ext cx="2037378" cy="643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C78C7-5D6A-0605-D61B-431A3D5C3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967" y="21665"/>
            <a:ext cx="2231329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6DFD0-266A-2A07-AE37-C28B2712E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648" y="100920"/>
            <a:ext cx="337747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B541DC-7610-45CF-9D4D-2C00AC6A7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17E85-530F-E132-7D77-FF91A587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FFFFFF"/>
                </a:solidFill>
              </a:rPr>
              <a:t>Θ.Χ.Σ. - ΔΕΞΙΟΤΗΤΕΣ</a:t>
            </a:r>
            <a:endParaRPr lang="en-GB" sz="2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BF8B83-CBB3-4214-BB85-A56C7F745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23A9D-E2AE-9CB3-CB3C-B9233374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46" y="2227385"/>
            <a:ext cx="4497743" cy="4376616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-Ευελιξία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-Αισιοδοξία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-Ανθεκτικότητα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-Περιέργεια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-Επιμονή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-Δημιουργικότητα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-Αυτό-αποτελεσματικότητα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-Τόλμη/ ρίσκο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 Επίγνωση ευκαιριών</a:t>
            </a:r>
          </a:p>
          <a:p>
            <a:r>
              <a:rPr lang="el-GR" sz="1800" dirty="0">
                <a:solidFill>
                  <a:srgbClr val="FFFFFF"/>
                </a:solidFill>
              </a:rPr>
              <a:t>- «Επιτυχής αποτυχία»</a:t>
            </a:r>
          </a:p>
          <a:p>
            <a:endParaRPr lang="el-GR" sz="1800" dirty="0">
              <a:solidFill>
                <a:srgbClr val="FFFFFF"/>
              </a:solidFill>
            </a:endParaRPr>
          </a:p>
          <a:p>
            <a:endParaRPr lang="el-GR" sz="1800" dirty="0">
              <a:solidFill>
                <a:srgbClr val="FFFFFF"/>
              </a:solidFill>
            </a:endParaRPr>
          </a:p>
          <a:p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CCAA9-4044-7D51-8FCE-03303DB4E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4" r="14614" b="1"/>
          <a:stretch/>
        </p:blipFill>
        <p:spPr>
          <a:xfrm>
            <a:off x="7085606" y="1740724"/>
            <a:ext cx="4082265" cy="3781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4B1697-B36C-F4EA-BFB2-929CBE57186A}"/>
              </a:ext>
            </a:extLst>
          </p:cNvPr>
          <p:cNvSpPr txBox="1"/>
          <p:nvPr/>
        </p:nvSpPr>
        <p:spPr>
          <a:xfrm>
            <a:off x="6723454" y="6581001"/>
            <a:ext cx="5974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(Σιδηροπούλου-Δημακάκου, Αργυροπούλου &amp; Δρόσος, 2013; </a:t>
            </a:r>
            <a:r>
              <a:rPr lang="en-GB" sz="1200" dirty="0"/>
              <a:t>Pryor &amp; Bright, 2020</a:t>
            </a:r>
            <a:r>
              <a:rPr lang="el-GR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397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BF73E21A-E0BB-47E2-B73B-7B170203F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C1CAF-C4DE-8921-F821-1485B480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67" y="402961"/>
            <a:ext cx="10611041" cy="125886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  <a:cs typeface="Calibri" panose="020F0502020204030204" pitchFamily="34" charset="0"/>
              </a:rPr>
              <a:t>Θ.Χ.Σ. -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βασικεσ αρχεσ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B7487363-5661-4FE4-AE64-1549B5C9A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2788-D353-FB66-563F-0ECF3AEB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6" y="1813169"/>
            <a:ext cx="4697031" cy="4861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- </a:t>
            </a:r>
            <a:r>
              <a:rPr lang="el-GR" sz="1800" dirty="0">
                <a:solidFill>
                  <a:srgbClr val="FFFFFF"/>
                </a:solidFill>
              </a:rPr>
              <a:t>Συνεχής αναπροσδιορισμός του εαυτού (reinvent - επανεφεύρεση)</a:t>
            </a:r>
          </a:p>
          <a:p>
            <a:endParaRPr lang="el-G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-</a:t>
            </a:r>
            <a:r>
              <a:rPr lang="el-GR" sz="1800" dirty="0">
                <a:solidFill>
                  <a:srgbClr val="FFFFFF"/>
                </a:solidFill>
              </a:rPr>
              <a:t> Αναγνώριση και αξιοποίηση ευκαιριών</a:t>
            </a:r>
          </a:p>
          <a:p>
            <a:endParaRPr lang="el-G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- </a:t>
            </a:r>
            <a:r>
              <a:rPr lang="el-GR" sz="1800" dirty="0">
                <a:solidFill>
                  <a:srgbClr val="FFFFFF"/>
                </a:solidFill>
              </a:rPr>
              <a:t>Εύρεση εργασίας που να έχει νόημα για τον καθένα αλλά και  για το κοινωνικό σύνολο</a:t>
            </a:r>
          </a:p>
          <a:p>
            <a:pPr>
              <a:buFontTx/>
              <a:buChar char="-"/>
            </a:pPr>
            <a:endParaRPr lang="el-GR" sz="18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l-GR" sz="1800" dirty="0">
                <a:solidFill>
                  <a:srgbClr val="FFFFFF"/>
                </a:solidFill>
              </a:rPr>
              <a:t>- Πλήρης αξιοποίηση της τύχης </a:t>
            </a:r>
          </a:p>
          <a:p>
            <a:pPr>
              <a:buFontTx/>
              <a:buChar char="-"/>
            </a:pPr>
            <a:endParaRPr lang="el-GR" sz="18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l-GR" sz="1800" dirty="0">
                <a:solidFill>
                  <a:srgbClr val="FFFFFF"/>
                </a:solidFill>
              </a:rPr>
              <a:t>- Ανάκαμψη από οπισθοδρόμηση /αποτυχίες (η αξία της αποτυχίας)</a:t>
            </a:r>
          </a:p>
          <a:p>
            <a:pPr>
              <a:buFontTx/>
              <a:buChar char="-"/>
            </a:pPr>
            <a:endParaRPr lang="el-GR" sz="1800" dirty="0">
              <a:solidFill>
                <a:srgbClr val="FFFFFF"/>
              </a:solidFill>
            </a:endParaRPr>
          </a:p>
          <a:p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E28103E-3BA4-C81B-2A73-1487DDA8B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15" y="1661823"/>
            <a:ext cx="4900384" cy="3758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AB6F3F-2C21-1F6E-646B-FB24BA5FF343}"/>
              </a:ext>
            </a:extLst>
          </p:cNvPr>
          <p:cNvSpPr txBox="1"/>
          <p:nvPr/>
        </p:nvSpPr>
        <p:spPr>
          <a:xfrm>
            <a:off x="10515457" y="6535838"/>
            <a:ext cx="1759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(Bright &amp; Pryor, 2008)</a:t>
            </a:r>
          </a:p>
        </p:txBody>
      </p:sp>
    </p:spTree>
    <p:extLst>
      <p:ext uri="{BB962C8B-B14F-4D97-AF65-F5344CB8AC3E}">
        <p14:creationId xmlns:p14="http://schemas.microsoft.com/office/powerpoint/2010/main" val="7011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D9B7456-417A-33F1-55A6-AA114ACF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21" y="981451"/>
            <a:ext cx="7360611" cy="429845"/>
          </a:xfrm>
        </p:spPr>
        <p:txBody>
          <a:bodyPr anchor="t">
            <a:noAutofit/>
          </a:bodyPr>
          <a:lstStyle/>
          <a:p>
            <a:pPr algn="ctr"/>
            <a:r>
              <a:rPr lang="el-GR" sz="2000" dirty="0">
                <a:solidFill>
                  <a:srgbClr val="FFFFFF"/>
                </a:solidFill>
              </a:rPr>
              <a:t>Η ΑΞΙΑ ΤΟΥ «ΛΑΘΟΥΣ» ΚΑΙ ΤΗΣ «ΑΠΟΤΥΧΙΑΣ»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34513-BD3F-35ED-A19F-6CF4F354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598" y="2054757"/>
            <a:ext cx="7022132" cy="209026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8B6C0"/>
              </a:buClr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solidFill>
                  <a:srgbClr val="FFFFFF"/>
                </a:solidFill>
              </a:rPr>
              <a:t>Συναισθήματα που σχετίζονται με την αποτυχία: ντροπή, υποτίμηση, αποθάρρυνση, απογοήτευση, εξασθένηση, χωρίς κίνητρα</a:t>
            </a:r>
          </a:p>
          <a:p>
            <a:pPr marL="0" indent="0">
              <a:buClr>
                <a:srgbClr val="58B6C0"/>
              </a:buClr>
              <a:buNone/>
              <a:defRPr/>
            </a:pPr>
            <a:endParaRPr lang="el-GR" sz="1600" dirty="0">
              <a:solidFill>
                <a:srgbClr val="FFFFFF"/>
              </a:solidFill>
            </a:endParaRPr>
          </a:p>
          <a:p>
            <a:pPr>
              <a:buClr>
                <a:srgbClr val="58B6C0"/>
              </a:buClr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solidFill>
                  <a:srgbClr val="FFFFFF"/>
                </a:solidFill>
              </a:rPr>
              <a:t>Θα πρέπει να περιμένουμε την αποτυχία- είναι πιο πιθανή σε ένα τόσο δυναμικό σύστημα.</a:t>
            </a:r>
          </a:p>
          <a:p>
            <a:pPr marL="0" indent="0">
              <a:buClr>
                <a:srgbClr val="58B6C0"/>
              </a:buClr>
              <a:buNone/>
              <a:defRPr/>
            </a:pPr>
            <a:endParaRPr lang="el-GR" sz="1600" dirty="0">
              <a:solidFill>
                <a:srgbClr val="FFFFFF"/>
              </a:solidFill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Το να κάνουμε λάθη είναι σύνηθες, φυσιολογικό και διδακτικό.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C121F-8EB7-77F3-C9C4-7FECE0841295}"/>
              </a:ext>
            </a:extLst>
          </p:cNvPr>
          <p:cNvSpPr txBox="1"/>
          <p:nvPr/>
        </p:nvSpPr>
        <p:spPr>
          <a:xfrm>
            <a:off x="4141915" y="5815864"/>
            <a:ext cx="7406617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Bright &amp; Pryor,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2007, 2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008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2010, 2012</a:t>
            </a:r>
            <a:r>
              <a:rPr lang="el-GR" sz="1200" kern="0" dirty="0"/>
              <a:t> ;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Krumboltz &amp; Levin,  2004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;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https://careersintheory.wordpress.com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987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D9B7456-417A-33F1-55A6-AA114ACF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21" y="981451"/>
            <a:ext cx="7360611" cy="429845"/>
          </a:xfrm>
        </p:spPr>
        <p:txBody>
          <a:bodyPr anchor="t">
            <a:noAutofit/>
          </a:bodyPr>
          <a:lstStyle/>
          <a:p>
            <a:pPr algn="ctr"/>
            <a:r>
              <a:rPr lang="el-GR" sz="2000" dirty="0">
                <a:solidFill>
                  <a:srgbClr val="FFFFFF"/>
                </a:solidFill>
              </a:rPr>
              <a:t>Η ΑΞΙΑ ΤΟΥ «ΛΑΘΟΥΣ» ΚΑΙ ΤΗΣ «ΑΠΟΤΥΧΙΑΣ»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34513-BD3F-35ED-A19F-6CF4F354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409" y="1767272"/>
            <a:ext cx="7075920" cy="3440530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7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Πλεονεκτήματα: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Χτίζει στρατηγικές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Συμβάλλει στην προσωπική και πνευματική  ανάπτυξη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Δείχνει τα όρια του καθενός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C121F-8EB7-77F3-C9C4-7FECE0841295}"/>
              </a:ext>
            </a:extLst>
          </p:cNvPr>
          <p:cNvSpPr txBox="1"/>
          <p:nvPr/>
        </p:nvSpPr>
        <p:spPr>
          <a:xfrm>
            <a:off x="6239659" y="5815864"/>
            <a:ext cx="5308873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Bright &amp; Pryor,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2007, 2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008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2010, 2012</a:t>
            </a:r>
            <a:r>
              <a:rPr lang="el-GR" sz="1200" kern="0" dirty="0"/>
              <a:t> ;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https://careersintheory.wordpress.com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8399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D9B7456-417A-33F1-55A6-AA114ACF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21" y="981451"/>
            <a:ext cx="7360611" cy="429845"/>
          </a:xfrm>
        </p:spPr>
        <p:txBody>
          <a:bodyPr anchor="t">
            <a:noAutofit/>
          </a:bodyPr>
          <a:lstStyle/>
          <a:p>
            <a:pPr algn="ctr"/>
            <a:r>
              <a:rPr lang="el-GR" sz="2000" dirty="0">
                <a:solidFill>
                  <a:srgbClr val="FFFFFF"/>
                </a:solidFill>
              </a:rPr>
              <a:t>Η ΑΞΙΑ ΤΟΥ «ΛΑΘΟΥΣ» ΚΑΙ ΤΗΣ «ΑΠΟΤΥΧΙΑΣ»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34513-BD3F-35ED-A19F-6CF4F354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915" y="1573307"/>
            <a:ext cx="6957406" cy="410242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Πλεονεκτήματα: </a:t>
            </a:r>
            <a:endParaRPr lang="en-GB" sz="19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1900" dirty="0"/>
              <a:t>Ενθαρρύνει τη δημιουργικότητα: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Για να γίνουμε δημιουργικοί θα πρέπει να έχουμε το θάρρος να αποτυγχάνουμε και να προσπαθούμε ξανά.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-Όταν έχουμε το θάρρος να δοκιμάζουμε τις ιδέες μας, βλέπουμε τις ατέλειές μας και εμπνεόμαστε από το  καινούριο, αυξάνοντας την καινοτόμο δημιουργικότητα.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sz="1900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C121F-8EB7-77F3-C9C4-7FECE0841295}"/>
              </a:ext>
            </a:extLst>
          </p:cNvPr>
          <p:cNvSpPr txBox="1"/>
          <p:nvPr/>
        </p:nvSpPr>
        <p:spPr>
          <a:xfrm>
            <a:off x="6239659" y="5815864"/>
            <a:ext cx="5308873" cy="604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Bright &amp; Pryor,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2007, 2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008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2010, 2012</a:t>
            </a:r>
            <a:r>
              <a:rPr lang="el-GR" sz="1200" kern="0" dirty="0"/>
              <a:t> ;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Krumboltz &amp; Levin,  2004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Alexander, 2020)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061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D9B7456-417A-33F1-55A6-AA114ACF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21" y="981451"/>
            <a:ext cx="7360611" cy="429845"/>
          </a:xfrm>
        </p:spPr>
        <p:txBody>
          <a:bodyPr anchor="t">
            <a:noAutofit/>
          </a:bodyPr>
          <a:lstStyle/>
          <a:p>
            <a:pPr algn="ctr"/>
            <a:r>
              <a:rPr lang="el-GR" sz="2000" dirty="0">
                <a:solidFill>
                  <a:srgbClr val="FFFFFF"/>
                </a:solidFill>
              </a:rPr>
              <a:t>Η ΑΞΙΑ ΤΟΥ «ΛΑΘΟΥΣ» ΚΑΙ ΤΗΣ «ΑΠΟΤΥΧΙΑΣ»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34513-BD3F-35ED-A19F-6CF4F354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067" y="1635250"/>
            <a:ext cx="5388204" cy="385888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1900" dirty="0"/>
              <a:t>Πλεονεκτήματα: </a:t>
            </a:r>
            <a:endParaRPr lang="en-GB" sz="1900" dirty="0"/>
          </a:p>
          <a:p>
            <a:pPr>
              <a:buFont typeface="Courier New" panose="02070309020205020404" pitchFamily="49" charset="0"/>
              <a:buChar char="o"/>
            </a:pPr>
            <a:r>
              <a:rPr kumimoji="0" lang="el-G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Ευκαιρία μάθησης </a:t>
            </a:r>
          </a:p>
          <a:p>
            <a:pPr marL="91440" marR="0" lvl="0" indent="-91440" algn="l" defTabSz="914400" rtl="0" eaLnBrk="1" fontAlgn="auto" latinLnBrk="0" hangingPunct="1">
              <a:lnSpc>
                <a:spcPct val="17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Εστίαση στη διαδικασία της μάθησης και όχι στο αποτέλεσμα – μαθαίνουμε πολλά περισσότερα από τα λάθη μας παρά από αυτά που κάνουμε σωστά – η αποτυχία είναι μέρος της διαδικασίας όχι το πρόβλημα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FAIL = ΑΠΟΤΥΧΙΑ  (First Attempt in Learning = πρώτη απόπειρα μάθησης)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APJ Abdul Kalam)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C121F-8EB7-77F3-C9C4-7FECE0841295}"/>
              </a:ext>
            </a:extLst>
          </p:cNvPr>
          <p:cNvSpPr txBox="1"/>
          <p:nvPr/>
        </p:nvSpPr>
        <p:spPr>
          <a:xfrm>
            <a:off x="6239659" y="5815864"/>
            <a:ext cx="5308873" cy="604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Bright &amp; Pryor,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2007, 2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008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2010, 2012</a:t>
            </a:r>
            <a:r>
              <a:rPr lang="el-GR" sz="1200" kern="0" dirty="0"/>
              <a:t> ;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Krumboltz &amp; Levin,  2004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Alexander, 2020)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5ADB7-37B9-61CB-299A-D4C0A4642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453" y="3702347"/>
            <a:ext cx="1793808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9">
            <a:extLst>
              <a:ext uri="{FF2B5EF4-FFF2-40B4-BE49-F238E27FC236}">
                <a16:creationId xmlns:a16="http://schemas.microsoft.com/office/drawing/2014/main" id="{8C66C862-C201-4E65-16CD-603FE514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750" y="1038914"/>
            <a:ext cx="7061020" cy="544863"/>
          </a:xfrm>
        </p:spPr>
        <p:txBody>
          <a:bodyPr anchor="t">
            <a:noAutofit/>
          </a:bodyPr>
          <a:lstStyle/>
          <a:p>
            <a:pPr algn="ctr"/>
            <a:r>
              <a:rPr lang="el-GR" sz="2000" dirty="0">
                <a:solidFill>
                  <a:srgbClr val="FFFFFF"/>
                </a:solidFill>
              </a:rPr>
              <a:t>Η ΑΞΙΑ ΤΟΥ «ΛΑΘΟΥΣ» ΚΑΙ ΤΗΣ «ΑΠΟΤΥΧΙΑΣ»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AF86C-BB3E-6179-36AE-7240C9BB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92" y="2492188"/>
            <a:ext cx="7132890" cy="332689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endParaRPr kumimoji="0" lang="el-GR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</a:t>
            </a:r>
            <a:r>
              <a:rPr kumimoji="0" lang="el-GR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 φόβος του να κάνουμε λάθη </a:t>
            </a:r>
            <a:endParaRPr kumimoji="0" lang="en-GB" sz="17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r>
              <a:rPr kumimoji="0" lang="el-GR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κρατάει μερικούς ανθρώπους μακριά </a:t>
            </a:r>
            <a:endParaRPr kumimoji="0" lang="en-GB" sz="17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r>
              <a:rPr kumimoji="0" lang="el-GR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από το να κάνουν αυτό που πραγματικά θέλουν</a:t>
            </a: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».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endParaRPr kumimoji="0" lang="el-GR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endParaRPr lang="el-GR" sz="1500" dirty="0">
              <a:latin typeface="Tw Cen MT" panose="020B06020201040206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endParaRPr kumimoji="0" lang="el-GR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(Krumboltz &amp; Levin,  2004</a:t>
            </a:r>
            <a:r>
              <a:rPr lang="el-GR" sz="1200" dirty="0">
                <a:solidFill>
                  <a:prstClr val="white"/>
                </a:solidFill>
                <a:latin typeface="Tw Cen MT" panose="020B0602020104020603"/>
              </a:rPr>
              <a:t>, σ.85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441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9876-4F6D-6056-9D67-22369890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Famous failures </a:t>
            </a:r>
          </a:p>
        </p:txBody>
      </p:sp>
      <p:pic>
        <p:nvPicPr>
          <p:cNvPr id="4" name="Famous Failures">
            <a:hlinkClick r:id="" action="ppaction://media"/>
            <a:extLst>
              <a:ext uri="{FF2B5EF4-FFF2-40B4-BE49-F238E27FC236}">
                <a16:creationId xmlns:a16="http://schemas.microsoft.com/office/drawing/2014/main" id="{F7DA5030-03CF-699C-3A62-070F700619F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8225" y="2286000"/>
            <a:ext cx="7151688" cy="4022725"/>
          </a:xfrm>
        </p:spPr>
      </p:pic>
    </p:spTree>
    <p:extLst>
      <p:ext uri="{BB962C8B-B14F-4D97-AF65-F5344CB8AC3E}">
        <p14:creationId xmlns:p14="http://schemas.microsoft.com/office/powerpoint/2010/main" val="1773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D33B-BE30-2227-6C31-3356D2E68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317" y="1492253"/>
            <a:ext cx="6961097" cy="3083747"/>
          </a:xfrm>
        </p:spPr>
        <p:txBody>
          <a:bodyPr anchor="b">
            <a:normAutofit lnSpcReduction="10000"/>
          </a:bodyPr>
          <a:lstStyle/>
          <a:p>
            <a:pPr algn="ctr">
              <a:lnSpc>
                <a:spcPct val="160000"/>
              </a:lnSpc>
            </a:pPr>
            <a:r>
              <a:rPr lang="el-GR" sz="2600" dirty="0">
                <a:solidFill>
                  <a:srgbClr val="FFFFFF"/>
                </a:solidFill>
              </a:rPr>
              <a:t>«Δεν απέτυχα, βρήκα 10.000 τρόπους που δεν λειτουργούν!»  </a:t>
            </a:r>
          </a:p>
          <a:p>
            <a:pPr algn="r">
              <a:lnSpc>
                <a:spcPct val="160000"/>
              </a:lnSpc>
            </a:pPr>
            <a:r>
              <a:rPr lang="el-GR" sz="1700" dirty="0">
                <a:solidFill>
                  <a:srgbClr val="FFFFFF"/>
                </a:solidFill>
              </a:rPr>
              <a:t>(όταν ανακάλυψε τον λαμπτήρα πυράκτωσης)</a:t>
            </a:r>
          </a:p>
          <a:p>
            <a:pPr algn="r"/>
            <a:r>
              <a:rPr lang="el-GR" sz="1700" dirty="0">
                <a:solidFill>
                  <a:srgbClr val="FFFFFF"/>
                </a:solidFill>
              </a:rPr>
              <a:t>Τόμας Έντισον</a:t>
            </a:r>
            <a:endParaRPr lang="en-GB" sz="1700" dirty="0">
              <a:solidFill>
                <a:srgbClr val="FFFFFF"/>
              </a:solidFill>
            </a:endParaRPr>
          </a:p>
          <a:p>
            <a:pPr algn="r"/>
            <a:r>
              <a:rPr lang="el-GR" sz="1700" dirty="0">
                <a:solidFill>
                  <a:srgbClr val="FFFFFF"/>
                </a:solidFill>
              </a:rPr>
              <a:t>Αμερικανός εφευρέτης και επιχειρηματίας </a:t>
            </a:r>
          </a:p>
          <a:p>
            <a:pPr algn="r"/>
            <a:r>
              <a:rPr lang="el-GR" sz="1700" dirty="0">
                <a:solidFill>
                  <a:srgbClr val="FFFFFF"/>
                </a:solidFill>
              </a:rPr>
              <a:t>(11 /02/ 1847 – 18/10/ 1931)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F02723-AB08-75C3-1638-D61A8FEF276D}"/>
              </a:ext>
            </a:extLst>
          </p:cNvPr>
          <p:cNvSpPr txBox="1"/>
          <p:nvPr/>
        </p:nvSpPr>
        <p:spPr>
          <a:xfrm>
            <a:off x="4324317" y="4826897"/>
            <a:ext cx="47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ΣΑΣ ΕΥΧΑΡΙΣΤΟΥΜΕ!!!</a:t>
            </a:r>
          </a:p>
        </p:txBody>
      </p:sp>
    </p:spTree>
    <p:extLst>
      <p:ext uri="{BB962C8B-B14F-4D97-AF65-F5344CB8AC3E}">
        <p14:creationId xmlns:p14="http://schemas.microsoft.com/office/powerpoint/2010/main" val="87402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4391-B02F-D146-017E-9E112345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393780" cy="735584"/>
          </a:xfrm>
        </p:spPr>
        <p:txBody>
          <a:bodyPr>
            <a:normAutofit/>
          </a:bodyPr>
          <a:lstStyle/>
          <a:p>
            <a:r>
              <a:rPr lang="el-GR" sz="2800" dirty="0"/>
              <a:t>Βιβλιογραφικες αναφορεσ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90D7-F6D2-8C14-2875-A7885BA6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39" y="1633267"/>
            <a:ext cx="10316732" cy="47732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Alexander,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J.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 2020. </a:t>
            </a:r>
            <a:r>
              <a:rPr lang="el-GR" sz="1700" i="1" dirty="0">
                <a:latin typeface="Calibri" panose="020F0502020204030204" pitchFamily="34" charset="0"/>
                <a:cs typeface="Calibri" panose="020F0502020204030204" pitchFamily="34" charset="0"/>
              </a:rPr>
              <a:t>Πώς οι Δανοί εκπαιδεύουν τα πιο ευτυχισμένα παιδιά στο σχολείο και στην οικογένεια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. Διόπτρα: Αθήνα</a:t>
            </a:r>
          </a:p>
          <a:p>
            <a:pPr>
              <a:lnSpc>
                <a:spcPct val="170000"/>
              </a:lnSpc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Bright, J. E., &amp; Pryor, R. G. (2008).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Shiftwork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: A Chaos Theory of Careers Agenda for Change in Careers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Counseling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Australian Journal of Career Development, 17(3), 63-72.</a:t>
            </a:r>
            <a:endParaRPr lang="el-GR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7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Bright, J. E. (2010). </a:t>
            </a:r>
            <a:r>
              <a:rPr kumimoji="0" lang="en-GB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Ανάκτηση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Μα</a:t>
            </a:r>
            <a:r>
              <a:rPr kumimoji="0" lang="en-GB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ϊου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15, 20</a:t>
            </a: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από Bright and Associates Career Solutions: http://www.brightandassociates.com.au/wordpress/a-twitter-brief-summary-of-the-chaos-theory-of-careers/</a:t>
            </a:r>
          </a:p>
          <a:p>
            <a:pPr>
              <a:lnSpc>
                <a:spcPct val="170000"/>
              </a:lnSpc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Bright, J., &amp; Pryor, R. (2019). The Chaos Theory of Careers: Emerging from Simplification to Complexity, Certainty to Uncertainty. </a:t>
            </a:r>
            <a:r>
              <a:rPr lang="en-US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Asia Pacific Career Development Journal, 2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(1), 1-15</a:t>
            </a:r>
            <a:endParaRPr lang="el-G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Gelatt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H. B. (1989). Positive uncertainty: A new decision-making framework for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counseling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</a:t>
            </a:r>
            <a:r>
              <a:rPr lang="en-GB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Counseling</a:t>
            </a:r>
            <a:r>
              <a:rPr lang="en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 Psychology, 36(2), 252-6.</a:t>
            </a:r>
          </a:p>
          <a:p>
            <a:pPr>
              <a:lnSpc>
                <a:spcPct val="170000"/>
              </a:lnSpc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Krumboltz, J. D. (2009). The Happenstance Learning Theory. </a:t>
            </a:r>
            <a:r>
              <a:rPr lang="en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Career Assessment, 17(135). doi:10.1177/1069072708328861</a:t>
            </a:r>
            <a:endParaRPr lang="el-GR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Krumboltz, J. D., &amp; Levin, A. S. (2004). </a:t>
            </a:r>
            <a:r>
              <a:rPr lang="en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Luck is no Accident: Making the Most Happenstance in Your Life and Career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Ca: Impact.</a:t>
            </a:r>
          </a:p>
          <a:p>
            <a:pPr>
              <a:lnSpc>
                <a:spcPct val="170000"/>
              </a:lnSpc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Pryor, R. G., &amp; Bright, J. E. (2007). Applying Chaos Theory to Careers: Attraction and attractors. </a:t>
            </a:r>
            <a:r>
              <a:rPr lang="en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Vocational </a:t>
            </a:r>
            <a:r>
              <a:rPr lang="en-GB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(71), 375–400.</a:t>
            </a:r>
          </a:p>
          <a:p>
            <a:pPr>
              <a:lnSpc>
                <a:spcPct val="170000"/>
              </a:lnSpc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5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F73E21A-E0BB-47E2-B73B-7B170203F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322AD-2560-6B8E-788D-E69E6E66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29" y="853705"/>
            <a:ext cx="6296394" cy="87144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+mn-lt"/>
              </a:rPr>
              <a:t>Η ΕΜΠΝΕΥΣΗ για το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webinar</a:t>
            </a:r>
            <a:r>
              <a:rPr lang="el-GR" sz="2800" dirty="0">
                <a:solidFill>
                  <a:schemeClr val="tx1"/>
                </a:solidFill>
                <a:latin typeface="+mn-lt"/>
              </a:rPr>
              <a:t>...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487363-5661-4FE4-AE64-1549B5C9A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02F3DD-D4E2-74A9-5FC4-FE4A76713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86" y="2476053"/>
            <a:ext cx="4529537" cy="561719"/>
          </a:xfrm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«Έκανα λάθος...επέλεξα το </a:t>
            </a:r>
            <a:r>
              <a:rPr lang="el-GR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λάθος επάγγελμα</a:t>
            </a:r>
            <a:r>
              <a:rPr lang="el-GR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erson writing on a chalkboard&#10;&#10;Description automatically generated with medium confidence">
            <a:extLst>
              <a:ext uri="{FF2B5EF4-FFF2-40B4-BE49-F238E27FC236}">
                <a16:creationId xmlns:a16="http://schemas.microsoft.com/office/drawing/2014/main" id="{D5C2A64A-F064-D7B4-5F5D-B6321DF37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r="-4" b="-4"/>
          <a:stretch/>
        </p:blipFill>
        <p:spPr>
          <a:xfrm>
            <a:off x="7044362" y="240806"/>
            <a:ext cx="4526242" cy="2633923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7D60865-C686-D542-C260-13AC94A5B274}"/>
              </a:ext>
            </a:extLst>
          </p:cNvPr>
          <p:cNvSpPr txBox="1">
            <a:spLocks/>
          </p:cNvSpPr>
          <p:nvPr/>
        </p:nvSpPr>
        <p:spPr>
          <a:xfrm>
            <a:off x="5648515" y="4024313"/>
            <a:ext cx="4655361" cy="65815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4" indent="0">
              <a:buNone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Φοβάμαι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μην επιλέξω το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λάθος μεταπτυχιακό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..»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8B57E3B-4E46-67E1-F0DF-357055F418FA}"/>
              </a:ext>
            </a:extLst>
          </p:cNvPr>
          <p:cNvSpPr txBox="1">
            <a:spLocks/>
          </p:cNvSpPr>
          <p:nvPr/>
        </p:nvSpPr>
        <p:spPr>
          <a:xfrm>
            <a:off x="195886" y="5178464"/>
            <a:ext cx="5057311" cy="92306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4" indent="0">
              <a:buNone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γίνεται να αποτύχω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στις εξετάσεις / εξεταστική!»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7ABFBF0-0DB0-CED1-ED9C-2593A771D3A0}"/>
              </a:ext>
            </a:extLst>
          </p:cNvPr>
          <p:cNvSpPr txBox="1">
            <a:spLocks/>
          </p:cNvSpPr>
          <p:nvPr/>
        </p:nvSpPr>
        <p:spPr>
          <a:xfrm>
            <a:off x="762000" y="3584260"/>
            <a:ext cx="4655361" cy="658152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4" indent="0">
              <a:buNone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«Τι να σπουδάσω για να βρω μια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σίγουρη  δουλειά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ή /και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σίγουρα μια δουλειά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;»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E0789C9-FBD4-6B78-7E54-4D4F04C7DE4B}"/>
              </a:ext>
            </a:extLst>
          </p:cNvPr>
          <p:cNvSpPr txBox="1">
            <a:spLocks/>
          </p:cNvSpPr>
          <p:nvPr/>
        </p:nvSpPr>
        <p:spPr>
          <a:xfrm>
            <a:off x="7292185" y="4682465"/>
            <a:ext cx="4655361" cy="65815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4" indent="0">
              <a:buNone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Κι αν αποτύχω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με τις επιλογές που θα κάνω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FEF5281-8833-80F0-E7F2-338DD8031AB3}"/>
              </a:ext>
            </a:extLst>
          </p:cNvPr>
          <p:cNvSpPr txBox="1">
            <a:spLocks/>
          </p:cNvSpPr>
          <p:nvPr/>
        </p:nvSpPr>
        <p:spPr>
          <a:xfrm>
            <a:off x="5781482" y="5669693"/>
            <a:ext cx="5789122" cy="82050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4" indent="0">
              <a:buNone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«Πώς θα ξερω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σίγουρα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ότι έχω κάνει τη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σωστή επιλογή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σπουδές και επάγγελμα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;»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4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4391-B02F-D146-017E-9E112345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393780" cy="735584"/>
          </a:xfrm>
        </p:spPr>
        <p:txBody>
          <a:bodyPr>
            <a:normAutofit/>
          </a:bodyPr>
          <a:lstStyle/>
          <a:p>
            <a:r>
              <a:rPr lang="el-GR" sz="2800" dirty="0"/>
              <a:t>Βιβλιογραφικες αναφορεσ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90D7-F6D2-8C14-2875-A7885BA6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31034"/>
            <a:ext cx="10426000" cy="4692770"/>
          </a:xfrm>
        </p:spPr>
        <p:txBody>
          <a:bodyPr>
            <a:normAutofit fontScale="92500" lnSpcReduction="1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Pryor, R. G., &amp; Bright, J. E. (2008). Archetypal narratives in career counselling: a chaos theory application. </a:t>
            </a:r>
            <a:r>
              <a:rPr kumimoji="0" lang="en-GB" sz="1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Educatiional</a:t>
            </a: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Vocational Guidance, 8, 71–82.</a:t>
            </a:r>
          </a:p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Pryor, R. G., &amp; Bright, J. E. (2011). The Chaos Theory of Careers: A New Perspective on Working in the Twenty-First Century. New York: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Routlege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Pryor, R. G., &amp; Bright, J. E. (2012). The value of failing in career development: a chaos theory perspective. 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Educational Vocational Guidance, 12, 67–79. doi:10.1007/s10775-011-9194-3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Pryor, R., &amp; Bright, J. (2017). Chaos and constructivism: Counselling for career development in a complex and changing world. In 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 </a:t>
            </a:r>
            <a:r>
              <a:rPr lang="en-GB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Councelling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constructive approaches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(pp. 196-209). New York: Routledge.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Σιδηροπούλου-Δημακάκου, Δ., Αργυροπούλου, Α. &amp; Δρόσος, Ν. (2013).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Ανάπτυξη δεξιοτήτων δια Βίου διαχείρισης Σταδιοδρομίας: Θεωρητικό Πλαίσιο.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 Αθήνα: ΕΟΠΠΕΠ.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ttps://www.forbes.com/sites/eliamdur/2021/02/01/jobs-of-the-future-today-20-occupations-that-will-change-the-job-market-and-the-world-by-2025/?sh=7861f20810e8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18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9024-7681-6869-2CA9-32060544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78976" cy="102094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800" dirty="0"/>
              <a:t>Η αναγκη ΓΙΑ αναθεωρηση τησ αντιληψης αναφορικα με τη σταδιοδρομια μασ</a:t>
            </a:r>
            <a:endParaRPr lang="en-GB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62D5D5-E57A-4546-84C2-A91D5E194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07507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35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BC471EA8-39FB-4BEB-8C73-631D6079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F0771-5069-6C5B-E77C-CFFC9D4A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00" y="93784"/>
            <a:ext cx="4165798" cy="2328985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800" dirty="0">
                <a:solidFill>
                  <a:srgbClr val="FFFFFF"/>
                </a:solidFill>
              </a:rPr>
              <a:t>Η Θεωρια του τυχαιου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DF90A-32B2-8404-2F5A-8C0DA093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7031074" cy="51589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b="1" dirty="0"/>
              <a:t>T</a:t>
            </a:r>
            <a:r>
              <a:rPr lang="el-GR" sz="2000" b="1" dirty="0"/>
              <a:t>υχαία γεγονότα </a:t>
            </a:r>
            <a:r>
              <a:rPr lang="el-GR" sz="2000" dirty="0"/>
              <a:t>συμβαίνουν συνεχώς στη ζωή μας την οποία και επηρεάζουν. </a:t>
            </a:r>
            <a:endParaRPr lang="en-GB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/>
              <a:t>Η </a:t>
            </a:r>
            <a:r>
              <a:rPr lang="el-GR" sz="2000" b="1" dirty="0"/>
              <a:t>συχνότητα των γεγονότων αυτών </a:t>
            </a:r>
            <a:r>
              <a:rPr lang="el-GR" sz="2000" dirty="0"/>
              <a:t>είναι </a:t>
            </a:r>
            <a:r>
              <a:rPr lang="el-GR" sz="2000" b="1" dirty="0"/>
              <a:t>μεγαλύτερη</a:t>
            </a:r>
            <a:r>
              <a:rPr lang="el-GR" sz="2000" dirty="0"/>
              <a:t> από των </a:t>
            </a:r>
            <a:r>
              <a:rPr lang="el-GR" sz="2000" b="1" dirty="0"/>
              <a:t>προβλεπόμενων.</a:t>
            </a:r>
            <a:r>
              <a:rPr lang="el-GR" sz="2000" dirty="0"/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l-GR" sz="2000" dirty="0"/>
              <a:t>Ανάπτυξη δεξιότητας  αναγνώρισης και αξιοποίησης των τυχαίων καταστάσεων και των αποτελεσμάτων τους           </a:t>
            </a:r>
            <a:r>
              <a:rPr kumimoji="0" 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Δεξιότητα:  “Ετοιμότητα στο τυχαίο”.</a:t>
            </a:r>
          </a:p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l-GR" sz="2000" dirty="0"/>
              <a:t>Αποτελεσματικός τρόπος διαχείρισης θετικών και αρνητικών απρόοπτων γεγονότων της ζωής.</a:t>
            </a:r>
          </a:p>
          <a:p>
            <a:pPr>
              <a:lnSpc>
                <a:spcPct val="150000"/>
              </a:lnSpc>
            </a:pPr>
            <a:endParaRPr lang="el-GR" sz="2000" dirty="0"/>
          </a:p>
          <a:p>
            <a:endParaRPr lang="en-GB" sz="2000" dirty="0"/>
          </a:p>
        </p:txBody>
      </p:sp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F8E30B4E-7E9B-D100-4498-DE89B365A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" y="4333054"/>
            <a:ext cx="3905284" cy="2235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7CBC22-7A8A-83BD-73AC-803B568E7BD9}"/>
              </a:ext>
            </a:extLst>
          </p:cNvPr>
          <p:cNvSpPr txBox="1"/>
          <p:nvPr/>
        </p:nvSpPr>
        <p:spPr>
          <a:xfrm>
            <a:off x="5317489" y="6485819"/>
            <a:ext cx="8036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(Krumboltz &amp; Levin, 2004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Krumboltz, 2009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; Σιδηροπούλου-Δημακάκου, Αργυροπούλου &amp; Δρόσος, 2013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4D39-2B03-62D8-3F29-8D725F452E1A}"/>
              </a:ext>
            </a:extLst>
          </p:cNvPr>
          <p:cNvCxnSpPr/>
          <p:nvPr/>
        </p:nvCxnSpPr>
        <p:spPr>
          <a:xfrm>
            <a:off x="10238153" y="3632199"/>
            <a:ext cx="758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4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8ED0-A006-E30E-BF12-DFC5B0E1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565718" cy="766846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ΘΕΩΡΙΑ ΤΟΥ ΤΥΧΑΙΟΥ – ΒΑΣΙΚΕΣ ΑΡΧΕΣ</a:t>
            </a:r>
            <a:endParaRPr lang="en-GB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0BA9A2-E6BC-7B4E-7F47-6650E1AB0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067098"/>
              </p:ext>
            </p:extLst>
          </p:nvPr>
        </p:nvGraphicFramePr>
        <p:xfrm>
          <a:off x="582246" y="1492738"/>
          <a:ext cx="11476892" cy="524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E62CBF-6D66-8345-2775-D541349ACF0F}"/>
              </a:ext>
            </a:extLst>
          </p:cNvPr>
          <p:cNvSpPr txBox="1"/>
          <p:nvPr/>
        </p:nvSpPr>
        <p:spPr>
          <a:xfrm>
            <a:off x="7733324" y="6423804"/>
            <a:ext cx="4325814" cy="27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Krumboltz &amp; Levin, 2004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Krumboltz, 2009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503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FFE27-C8B3-4D11-A19E-B82B81087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759B6-4387-6740-87F4-73F49602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60602"/>
            <a:ext cx="4946826" cy="1749552"/>
          </a:xfrm>
        </p:spPr>
        <p:txBody>
          <a:bodyPr>
            <a:normAutofit/>
          </a:bodyPr>
          <a:lstStyle/>
          <a:p>
            <a:r>
              <a:rPr lang="el-GR" sz="2800" dirty="0"/>
              <a:t>ΘΕΤΙΚΗ ΑΒΕΒΑΙΟΤΗΤΑ</a:t>
            </a:r>
            <a:endParaRPr lang="en-GB" sz="2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B2FB2D-0639-41A5-BE02-A5CEA697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1204-EE7B-4A36-1DFB-2359DB59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08" y="2110154"/>
            <a:ext cx="5814645" cy="46579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l-GR" sz="1800" dirty="0"/>
              <a:t>«Το πλαίσιο που βοηθάει τους ανθρώπους να αντιμετωπίσουν την αλλαγή και την αβεβαιότητα  είναι να αποδεχτούν την αβεβαιότητα και την ασυνέπεια και να καλλιεργήσουν την  μη-ορθολογική, διαισθητική πλευρά της σκέψης και του τρόπου που κάνουν τις επιλογές τους.»</a:t>
            </a:r>
          </a:p>
          <a:p>
            <a:pPr marL="0" indent="0" algn="r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Gelatt (1989)</a:t>
            </a:r>
          </a:p>
          <a:p>
            <a:endParaRPr lang="en-GB" sz="18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5F8A475-A7F8-C048-A0EF-50CF4C7C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7" y="247986"/>
            <a:ext cx="4855221" cy="32408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04159F-8731-2B6D-E66B-B3ED15CF97B9}"/>
              </a:ext>
            </a:extLst>
          </p:cNvPr>
          <p:cNvSpPr txBox="1">
            <a:spLocks/>
          </p:cNvSpPr>
          <p:nvPr/>
        </p:nvSpPr>
        <p:spPr>
          <a:xfrm>
            <a:off x="6682154" y="4332536"/>
            <a:ext cx="5197232" cy="235243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l-GR" sz="1600" dirty="0"/>
              <a:t>Ναι μεν ….. « Αν δεν ξέρεις που πηγαίνεις, το πιο πιθανό είναι να καταλήξεις κάπου αλλού» </a:t>
            </a:r>
          </a:p>
          <a:p>
            <a:pPr>
              <a:lnSpc>
                <a:spcPct val="160000"/>
              </a:lnSpc>
            </a:pPr>
            <a:r>
              <a:rPr lang="el-GR" sz="1600" dirty="0"/>
              <a:t>Αλλά……« Αν ξέρεις πάντα που πηγαίνεις μπορεί  να μην καταλήξεις ποτέ κάπου αλλού….»</a:t>
            </a:r>
          </a:p>
          <a:p>
            <a:pPr>
              <a:lnSpc>
                <a:spcPct val="160000"/>
              </a:lnSpc>
            </a:pPr>
            <a:endParaRPr lang="el-GR" sz="1800" dirty="0"/>
          </a:p>
          <a:p>
            <a:endParaRPr lang="el-GR" sz="1800" dirty="0"/>
          </a:p>
          <a:p>
            <a:endParaRPr lang="el-GR" sz="1800" dirty="0"/>
          </a:p>
          <a:p>
            <a:pPr marL="0" indent="0" algn="r">
              <a:buFont typeface="Tw Cen MT" panose="020B0602020104020603" pitchFamily="34" charset="0"/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1814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8ED0-A006-E30E-BF12-DFC5B0E1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ΘΕΤΙΚΗ ΑΒΕΒΑΙΟΤΗΤΑ</a:t>
            </a:r>
            <a:endParaRPr lang="en-GB" sz="2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AB8BB3-5EDA-402D-2D4E-3F559A2BB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r="35188" b="1"/>
          <a:stretch/>
        </p:blipFill>
        <p:spPr>
          <a:xfrm>
            <a:off x="905605" y="2161241"/>
            <a:ext cx="2914802" cy="3448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1EEC-2DF5-5096-3AC8-CE40AC6E4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370" y="1727200"/>
            <a:ext cx="7494954" cy="5033108"/>
          </a:xfrm>
        </p:spPr>
        <p:txBody>
          <a:bodyPr>
            <a:normAutofit/>
          </a:bodyPr>
          <a:lstStyle/>
          <a:p>
            <a:r>
              <a:rPr lang="el-GR" sz="1800" dirty="0"/>
              <a:t>Παράδοξες αρχές:</a:t>
            </a:r>
          </a:p>
          <a:p>
            <a:pPr marL="269875" indent="-269875" algn="just">
              <a:buNone/>
            </a:pPr>
            <a:r>
              <a:rPr lang="el-GR" sz="1800" dirty="0"/>
              <a:t>1. Συγκέντρωση αλλά και ευελιξία στους στόχους. </a:t>
            </a:r>
          </a:p>
          <a:p>
            <a:pPr marL="269875" indent="-269875" algn="just">
              <a:buNone/>
            </a:pPr>
            <a:r>
              <a:rPr lang="el-GR" sz="1800" dirty="0"/>
              <a:t>2. Απόκτηση γνώσης και πληροφορίας – κριτική ματιά.</a:t>
            </a:r>
          </a:p>
          <a:p>
            <a:pPr marL="269875" indent="-269875" algn="just">
              <a:buNone/>
            </a:pPr>
            <a:r>
              <a:rPr lang="el-GR" sz="1800" dirty="0"/>
              <a:t>3. Ρεαλιστικές και αισιόδοξες πεποιθήσεις – «γέφυρες» στην επιδίωξη των στόχων μας.</a:t>
            </a:r>
          </a:p>
          <a:p>
            <a:pPr marL="269875" indent="-269875" algn="just">
              <a:buNone/>
            </a:pPr>
            <a:r>
              <a:rPr lang="el-GR" sz="1800" dirty="0"/>
              <a:t>4. Ο ρεαλισμός και η διαίσθηση είναι η συνταγή της επιτυχίας στη λήψη αποφάσεων. </a:t>
            </a:r>
          </a:p>
          <a:p>
            <a:pPr marL="269875" indent="-269875" algn="just">
              <a:buNone/>
            </a:pPr>
            <a:endParaRPr lang="el-GR" sz="1800" i="1" dirty="0"/>
          </a:p>
          <a:p>
            <a:pPr marL="269875" indent="-269875" algn="just">
              <a:buNone/>
            </a:pPr>
            <a:r>
              <a:rPr lang="el-GR" sz="1800" i="1" dirty="0"/>
              <a:t>«Το μέλλον δεν υπάρχει και δεν μπορεί να προβλεφθεί. </a:t>
            </a:r>
          </a:p>
          <a:p>
            <a:pPr marL="269875" indent="-269875" algn="just">
              <a:buNone/>
            </a:pPr>
            <a:r>
              <a:rPr lang="el-GR" sz="1800" i="1" dirty="0"/>
              <a:t>Θα πρέπει ο καθένας να το φανταστεί και να το δημιουργήσει.» </a:t>
            </a:r>
            <a:endParaRPr lang="el-GR" sz="1800" dirty="0"/>
          </a:p>
          <a:p>
            <a:pPr marL="269875" indent="-269875" algn="r">
              <a:buNone/>
            </a:pPr>
            <a:endParaRPr lang="el-GR" sz="1200" dirty="0"/>
          </a:p>
          <a:p>
            <a:pPr marL="269875" indent="-269875" algn="r">
              <a:buNone/>
            </a:pPr>
            <a:endParaRPr lang="el-GR" sz="1200" dirty="0"/>
          </a:p>
          <a:p>
            <a:pPr marL="269875" indent="-269875" algn="r">
              <a:buNone/>
            </a:pPr>
            <a:r>
              <a:rPr lang="el-GR" sz="1200" dirty="0"/>
              <a:t>(Gelatt, 1989, σ. 255)</a:t>
            </a:r>
          </a:p>
          <a:p>
            <a:pPr marL="269875" indent="-269875" algn="just">
              <a:buNone/>
            </a:pPr>
            <a:endParaRPr lang="el-GR" sz="12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9484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BF73E21A-E0BB-47E2-B73B-7B170203F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C1CAF-C4DE-8921-F821-1485B480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67" y="402961"/>
            <a:ext cx="10973709" cy="1258862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solidFill>
                  <a:schemeClr val="tx1"/>
                </a:solidFill>
                <a:cs typeface="Calibri" panose="020F0502020204030204" pitchFamily="34" charset="0"/>
              </a:rPr>
              <a:t> η ΘΕΩΡΙΑ ΤΟΥ ΧΑΟΥΣ ΣΤΗ ΣΥΜΒΟΥΛΕΥΤΙΚΗ ΣΤΑΔΙΟΔΡοΜΙΑΣ</a:t>
            </a:r>
            <a:r>
              <a:rPr lang="en-GB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cs typeface="Calibri" panose="020F0502020204030204" pitchFamily="34" charset="0"/>
              </a:rPr>
              <a:t>(Θ.Χ.Σ.) - </a:t>
            </a: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βασικα χαρακτηριστικα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B7487363-5661-4FE4-AE64-1549B5C9A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E28103E-3BA4-C81B-2A73-1487DDA8B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16" y="2129575"/>
            <a:ext cx="4548882" cy="3488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DBFC3-FF82-9F89-75A5-42905F2C1C58}"/>
              </a:ext>
            </a:extLst>
          </p:cNvPr>
          <p:cNvSpPr txBox="1"/>
          <p:nvPr/>
        </p:nvSpPr>
        <p:spPr>
          <a:xfrm>
            <a:off x="261866" y="2214496"/>
            <a:ext cx="5142523" cy="4169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Μελέτη μη γραμμικών - δυναμικών - πολύπλοκων συστημάτων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Βασικά χαρακτηριστικά: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-Πολυπλοκότητα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- Σύνδεση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-Αλλαγή  / «Φαινόμενο της πεταλούδας»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 -Τύχη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- Αυτο –οργάνωση / Δυναμική σταθερότητα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C6FF2-C482-0A45-9553-923962BFC603}"/>
              </a:ext>
            </a:extLst>
          </p:cNvPr>
          <p:cNvSpPr txBox="1"/>
          <p:nvPr/>
        </p:nvSpPr>
        <p:spPr>
          <a:xfrm>
            <a:off x="6387462" y="6397339"/>
            <a:ext cx="5525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                           (</a:t>
            </a:r>
            <a:r>
              <a:rPr lang="en-GB" sz="1200" dirty="0"/>
              <a:t>Bright &amp; Pryor, 2008</a:t>
            </a:r>
            <a:r>
              <a:rPr lang="el-GR" sz="1200" dirty="0"/>
              <a:t>, </a:t>
            </a:r>
            <a:r>
              <a:rPr lang="en-GB" sz="1200" dirty="0"/>
              <a:t>2019</a:t>
            </a:r>
            <a:r>
              <a:rPr lang="el-GR" sz="1200" dirty="0"/>
              <a:t>;</a:t>
            </a:r>
            <a:r>
              <a:rPr lang="en-GB" sz="1200" dirty="0"/>
              <a:t> Pryor &amp; Bright, 2008</a:t>
            </a:r>
            <a:r>
              <a:rPr lang="el-GR" sz="1200" dirty="0"/>
              <a:t>,</a:t>
            </a:r>
            <a:r>
              <a:rPr lang="en-GB" sz="1200" dirty="0"/>
              <a:t> 2007</a:t>
            </a:r>
            <a:r>
              <a:rPr lang="el-GR" sz="1200" dirty="0"/>
              <a:t>,</a:t>
            </a:r>
            <a:r>
              <a:rPr lang="en-GB" sz="1200" dirty="0"/>
              <a:t> 2011</a:t>
            </a:r>
            <a:r>
              <a:rPr lang="el-GR" sz="1200" dirty="0"/>
              <a:t>, 2017) </a:t>
            </a:r>
          </a:p>
        </p:txBody>
      </p:sp>
    </p:spTree>
    <p:extLst>
      <p:ext uri="{BB962C8B-B14F-4D97-AF65-F5344CB8AC3E}">
        <p14:creationId xmlns:p14="http://schemas.microsoft.com/office/powerpoint/2010/main" val="241759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37E48C-53DB-DAF3-AD8E-2C5C312E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287" y="840065"/>
            <a:ext cx="9720072" cy="648303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Θ.Χ.Σ. - Αλλαγη συστηματοσ σκεψησ</a:t>
            </a:r>
            <a:endParaRPr lang="en-GB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A97BDB-D54F-5E2B-FFD6-35CC7DAA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529251"/>
            <a:ext cx="4754880" cy="822960"/>
          </a:xfrm>
        </p:spPr>
        <p:txBody>
          <a:bodyPr/>
          <a:lstStyle/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Κλειστό σύστημα σκέψης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801784-B767-D4BE-DF0F-E01C5FB1B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62546"/>
            <a:ext cx="4861563" cy="4295079"/>
          </a:xfr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Το απροσδόκητο δεν πρέπει/δεν θα συμβεί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 «Είμαι ανίκητος»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Ανάληψη υψηλού ρίσκου χωρίς εφεδρική στρατηγική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«Η ζωή πρέπει να είναι δίκαιη»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Έντονη αίσθηση προσωπικού ελέγχου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Παράβλεψη απρόβλεπτων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Εμπιστοσύνη στην τάξη και το παρελθόν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Γραμμικότητα αλλαγής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Εξαιρέσεις είναι τα λάθη</a:t>
            </a:r>
          </a:p>
          <a:p>
            <a:pPr marL="0" indent="0">
              <a:buNone/>
            </a:pPr>
            <a:endParaRPr lang="el-G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Περιορισμένες εισροές για ανταπόκριση στην αλλαγή</a:t>
            </a:r>
            <a:endParaRPr lang="en-GB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E47546-06C3-FCAF-CB76-8DEDA9B0A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341" y="1529251"/>
            <a:ext cx="4754880" cy="822960"/>
          </a:xfrm>
        </p:spPr>
        <p:txBody>
          <a:bodyPr/>
          <a:lstStyle/>
          <a:p>
            <a:r>
              <a:rPr lang="el-GR" dirty="0"/>
              <a:t>Ανοιχτό σύστημα σκέψης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B051E2D-4A5C-73F4-DB4D-8920EAA7D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262546"/>
            <a:ext cx="5071871" cy="4295079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Το απροσδόκητο μπορεί/μερικές φορές θα συμβεί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«Είμαι ευάλωτος, μερικές φορές»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Ανάληψη κινδύνου με εφεδρική στρατηγική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«Η ζωή δεν έχει εγγυήσεις»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Μια αναγνώριση του ανθρώπινου περιορισμού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Σχεδιασμός έκτακτης ανάγκης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Αναγνωρίστε την πραγματικότητα ως δυναμικά μεταβαλόμενη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Μη γραμμικότητα μεταβολής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Οι εξαιρέσεις μπορεί να είναι καθοριστικές και σημαντικές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/>
              <a:t>Δημιουργικότητα ως απάντηση στην αλλαγή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5A3D8-F484-B189-9A22-D4BD30F7339E}"/>
              </a:ext>
            </a:extLst>
          </p:cNvPr>
          <p:cNvSpPr txBox="1"/>
          <p:nvPr/>
        </p:nvSpPr>
        <p:spPr>
          <a:xfrm>
            <a:off x="10606364" y="6557626"/>
            <a:ext cx="26595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(Bright &amp; Pryor, 2007)</a:t>
            </a:r>
          </a:p>
        </p:txBody>
      </p:sp>
    </p:spTree>
    <p:extLst>
      <p:ext uri="{BB962C8B-B14F-4D97-AF65-F5344CB8AC3E}">
        <p14:creationId xmlns:p14="http://schemas.microsoft.com/office/powerpoint/2010/main" val="29803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1738</Words>
  <Application>Microsoft Office PowerPoint</Application>
  <PresentationFormat>Widescreen</PresentationFormat>
  <Paragraphs>205</Paragraphs>
  <Slides>20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«ΠΩΣ ΔΙΑΧΕΙΡΙΖΟΜΑΙ ΤΗΝ ΠΟΛΥΠΛΟΚΟΤΗΤΑ, ΤΑ ΛΑΘΗ &amp; Τις ΑΠΟΤΥΧΙΕΣ ΣΤΗ ΣΤΑΔΙΟΔΟΜΙΑ ΜΟΥ;»</vt:lpstr>
      <vt:lpstr>Η ΕΜΠΝΕΥΣΗ για το webinar...</vt:lpstr>
      <vt:lpstr>Η αναγκη ΓΙΑ αναθεωρηση τησ αντιληψης αναφορικα με τη σταδιοδρομια μασ</vt:lpstr>
      <vt:lpstr>Η Θεωρια του τυχαιου</vt:lpstr>
      <vt:lpstr>ΘΕΩΡΙΑ ΤΟΥ ΤΥΧΑΙΟΥ – ΒΑΣΙΚΕΣ ΑΡΧΕΣ</vt:lpstr>
      <vt:lpstr>ΘΕΤΙΚΗ ΑΒΕΒΑΙΟΤΗΤΑ</vt:lpstr>
      <vt:lpstr>ΘΕΤΙΚΗ ΑΒΕΒΑΙΟΤΗΤΑ</vt:lpstr>
      <vt:lpstr> η ΘΕΩΡΙΑ ΤΟΥ ΧΑΟΥΣ ΣΤΗ ΣΥΜΒΟΥΛΕΥΤΙΚΗ ΣΤΑΔΙΟΔΡοΜΙΑΣ (Θ.Χ.Σ.) - βασικα χαρακτηριστικα</vt:lpstr>
      <vt:lpstr>Θ.Χ.Σ. - Αλλαγη συστηματοσ σκεψησ</vt:lpstr>
      <vt:lpstr>Θ.Χ.Σ. - ΔΕΞΙΟΤΗΤΕΣ</vt:lpstr>
      <vt:lpstr>Θ.Χ.Σ. -βασικεσ αρχεσ</vt:lpstr>
      <vt:lpstr>Η ΑΞΙΑ ΤΟΥ «ΛΑΘΟΥΣ» ΚΑΙ ΤΗΣ «ΑΠΟΤΥΧΙΑΣ»</vt:lpstr>
      <vt:lpstr>Η ΑΞΙΑ ΤΟΥ «ΛΑΘΟΥΣ» ΚΑΙ ΤΗΣ «ΑΠΟΤΥΧΙΑΣ»</vt:lpstr>
      <vt:lpstr>Η ΑΞΙΑ ΤΟΥ «ΛΑΘΟΥΣ» ΚΑΙ ΤΗΣ «ΑΠΟΤΥΧΙΑΣ»</vt:lpstr>
      <vt:lpstr>Η ΑΞΙΑ ΤΟΥ «ΛΑΘΟΥΣ» ΚΑΙ ΤΗΣ «ΑΠΟΤΥΧΙΑΣ»</vt:lpstr>
      <vt:lpstr>Η ΑΞΙΑ ΤΟΥ «ΛΑΘΟΥΣ» ΚΑΙ ΤΗΣ «ΑΠΟΤΥΧΙΑΣ»</vt:lpstr>
      <vt:lpstr>Famous failures </vt:lpstr>
      <vt:lpstr>PowerPoint Presentation</vt:lpstr>
      <vt:lpstr>Βιβλιογραφικες αναφορεσ</vt:lpstr>
      <vt:lpstr>Βιβλιογραφικες αναφορεσ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Αμαλία Αναστάσογλου</dc:creator>
  <cp:lastModifiedBy>Αμαλία Αναστάσογλου</cp:lastModifiedBy>
  <cp:revision>3</cp:revision>
  <dcterms:created xsi:type="dcterms:W3CDTF">2022-05-25T09:10:25Z</dcterms:created>
  <dcterms:modified xsi:type="dcterms:W3CDTF">2022-07-01T11:25:57Z</dcterms:modified>
</cp:coreProperties>
</file>