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96" r:id="rId3"/>
    <p:sldId id="297" r:id="rId4"/>
    <p:sldId id="298" r:id="rId5"/>
    <p:sldId id="257" r:id="rId6"/>
    <p:sldId id="299" r:id="rId7"/>
    <p:sldId id="301" r:id="rId8"/>
    <p:sldId id="258" r:id="rId9"/>
    <p:sldId id="302" r:id="rId10"/>
    <p:sldId id="300" r:id="rId11"/>
    <p:sldId id="305" r:id="rId12"/>
    <p:sldId id="306" r:id="rId13"/>
    <p:sldId id="307" r:id="rId14"/>
    <p:sldId id="266" r:id="rId15"/>
    <p:sldId id="304" r:id="rId16"/>
    <p:sldId id="303" r:id="rId17"/>
    <p:sldId id="260" r:id="rId18"/>
    <p:sldId id="308" r:id="rId19"/>
  </p:sldIdLst>
  <p:sldSz cx="9144000" cy="5143500" type="screen16x9"/>
  <p:notesSz cx="6858000" cy="9144000"/>
  <p:embeddedFontLst>
    <p:embeddedFont>
      <p:font typeface="Amatic SC" panose="020B0604020202020204" charset="-79"/>
      <p:regular r:id="rId21"/>
      <p:bold r:id="rId22"/>
    </p:embeddedFont>
    <p:embeddedFont>
      <p:font typeface="Nunito SemiBold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441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5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74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38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2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46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08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career.uoa.gr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900792" y="2178807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l-GR" sz="1400" dirty="0">
                <a:latin typeface="Comic Sans MS" panose="030F0702030302020204" pitchFamily="66" charset="0"/>
              </a:rPr>
              <a:t>Η δεξιότητα της επίλυσης </a:t>
            </a:r>
            <a:r>
              <a:rPr lang="el-GR" sz="1400" dirty="0" smtClean="0">
                <a:latin typeface="Comic Sans MS" panose="030F0702030302020204" pitchFamily="66" charset="0"/>
              </a:rPr>
              <a:t>προβλημάτων και συγκρούσεων ως </a:t>
            </a:r>
            <a:r>
              <a:rPr lang="el-GR" sz="1400" dirty="0">
                <a:latin typeface="Comic Sans MS" panose="030F0702030302020204" pitchFamily="66" charset="0"/>
              </a:rPr>
              <a:t>μέσο πλοήγησης σε επαγγελματικά </a:t>
            </a:r>
            <a:r>
              <a:rPr lang="el-GR" sz="1400" dirty="0" smtClean="0">
                <a:latin typeface="Comic Sans MS" panose="030F0702030302020204" pitchFamily="66" charset="0"/>
              </a:rPr>
              <a:t>περιβάλλοντα.</a:t>
            </a:r>
            <a:br>
              <a:rPr lang="el-GR" sz="1400" dirty="0" smtClean="0">
                <a:latin typeface="Comic Sans MS" panose="030F0702030302020204" pitchFamily="66" charset="0"/>
              </a:rPr>
            </a:br>
            <a:r>
              <a:rPr lang="el-GR" sz="1400" dirty="0">
                <a:latin typeface="Comic Sans MS" panose="030F0702030302020204" pitchFamily="66" charset="0"/>
              </a:rPr>
              <a:t/>
            </a:r>
            <a:br>
              <a:rPr lang="el-GR" sz="1400" dirty="0">
                <a:latin typeface="Comic Sans MS" panose="030F0702030302020204" pitchFamily="66" charset="0"/>
              </a:rPr>
            </a:br>
            <a:r>
              <a:rPr lang="el-GR" sz="900" dirty="0" smtClean="0">
                <a:latin typeface="Comic Sans MS" panose="030F0702030302020204" pitchFamily="66" charset="0"/>
              </a:rPr>
              <a:t>Αριστείδης Λορέντζος</a:t>
            </a:r>
            <a:br>
              <a:rPr lang="el-GR" sz="900" dirty="0" smtClean="0">
                <a:latin typeface="Comic Sans MS" panose="030F0702030302020204" pitchFamily="66" charset="0"/>
              </a:rPr>
            </a:br>
            <a:r>
              <a:rPr lang="el-GR" sz="900" dirty="0" smtClean="0">
                <a:latin typeface="Comic Sans MS" panose="030F0702030302020204" pitchFamily="66" charset="0"/>
              </a:rPr>
              <a:t>Ψυχολόγος – Σύμβουλος Επαγγελματικού Προσανατολισμού (</a:t>
            </a:r>
            <a:r>
              <a:rPr lang="en-US" sz="900" dirty="0" smtClean="0">
                <a:latin typeface="Comic Sans MS" panose="030F0702030302020204" pitchFamily="66" charset="0"/>
              </a:rPr>
              <a:t>M.Sc.</a:t>
            </a:r>
            <a:r>
              <a:rPr lang="el-GR" sz="900" dirty="0" smtClean="0">
                <a:latin typeface="Comic Sans MS" panose="030F0702030302020204" pitchFamily="66" charset="0"/>
              </a:rPr>
              <a:t>)</a:t>
            </a:r>
            <a:endParaRPr sz="900" dirty="0">
              <a:latin typeface="Comic Sans MS" panose="030F0702030302020204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895" y="1720685"/>
            <a:ext cx="373779" cy="58380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062175" y="1846370"/>
            <a:ext cx="2180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rPr>
              <a:t>Γραφείο </a:t>
            </a:r>
            <a:r>
              <a:rPr lang="el-GR" sz="800" b="1" dirty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rPr>
              <a:t>Διασύνδεσης, </a:t>
            </a:r>
            <a:r>
              <a:rPr lang="el-GR" sz="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rPr>
              <a:t>ΕΚΠΑ</a:t>
            </a:r>
          </a:p>
          <a:p>
            <a:r>
              <a:rPr lang="el-GR" sz="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  <a:hlinkClick r:id="rId5"/>
              </a:rPr>
              <a:t>https</a:t>
            </a:r>
            <a:r>
              <a:rPr lang="el-GR" sz="800" b="1" dirty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  <a:hlinkClick r:id="rId5"/>
              </a:rPr>
              <a:t>://</a:t>
            </a:r>
            <a:r>
              <a:rPr lang="el-GR" sz="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  <a:hlinkClick r:id="rId5"/>
              </a:rPr>
              <a:t>www.career.uoa.gr</a:t>
            </a:r>
            <a:endParaRPr lang="el-GR" sz="800" b="1" dirty="0">
              <a:solidFill>
                <a:schemeClr val="dk1"/>
              </a:solidFill>
              <a:latin typeface="Comic Sans MS" panose="030F0702030302020204" pitchFamily="66" charset="0"/>
              <a:ea typeface="Amatic SC"/>
              <a:cs typeface="Amatic SC"/>
              <a:sym typeface="Amatic SC"/>
            </a:endParaRPr>
          </a:p>
          <a:p>
            <a:r>
              <a:rPr lang="en-US" sz="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rPr>
              <a:t>   @EKPA.Career.Office</a:t>
            </a:r>
            <a:endParaRPr lang="el-GR" sz="800" b="1" dirty="0">
              <a:solidFill>
                <a:schemeClr val="dk1"/>
              </a:solidFill>
              <a:latin typeface="Comic Sans MS" panose="030F0702030302020204" pitchFamily="66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817" y="2121158"/>
            <a:ext cx="115298" cy="11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Διαδικασία επίλυσης μίας σύγκρουσης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69675" y="1506350"/>
            <a:ext cx="6844800" cy="28404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Τα δύο μέρη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αναγνωρίζουν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ότι διαφωνούν.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Αμοιβαία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συμφωνία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για ανάγκη εύρεσης μίας λύσης.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Προσπάθεια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κατανόησης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της οπτικής και των ανησυχιών μεταξύ των μερών.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Αναγνώριση της ανάγκης για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αλλαγή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σε στάσεις και συμπεριφορές στην εργασία ώστε να μειωθούν τα αρνητικά συναισθήματα.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ναγνώριση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περιστατικών που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πυροδοτούν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 σύγκρουση.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Διαμεσολάβηση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ενός τρίτου μέρους (π.χ. Τμήμα Ανθρώπινου Δυναμικού)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Προθυμία για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συμβιβασμό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Επίβλεψη της </a:t>
            </a:r>
            <a:r>
              <a:rPr lang="el-GR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πορείας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της τήρησης της όποιας συμφωνίας επιτευχθεί.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https://www.thebalancecareers.com/conflict-resolutions-skills-2063739</a:t>
            </a:r>
            <a:endParaRPr lang="el-G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91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203850" y="638164"/>
            <a:ext cx="6427788" cy="395287"/>
          </a:xfrm>
        </p:spPr>
        <p:txBody>
          <a:bodyPr/>
          <a:lstStyle/>
          <a:p>
            <a:r>
              <a:rPr lang="el-GR" sz="2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Δεξιότητες διαχείρισης </a:t>
            </a:r>
            <a:r>
              <a:rPr lang="el-GR" sz="2000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μίας </a:t>
            </a:r>
            <a:r>
              <a:rPr lang="el-GR" sz="2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σύγκρουσης </a:t>
            </a:r>
            <a:r>
              <a:rPr lang="en-US" sz="1000" dirty="0" err="1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l-GR" sz="1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1203850" y="1453911"/>
            <a:ext cx="6427788" cy="2840037"/>
          </a:xfrm>
        </p:spPr>
        <p:txBody>
          <a:bodyPr/>
          <a:lstStyle/>
          <a:p>
            <a:pPr marL="88900" indent="0">
              <a:buNone/>
            </a:pP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Ενεργητική ακρόαση 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Ακούω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ον άλλον για να τον κατανοήσω και όχι απλά για να απαντήσω.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Απαντώ με λέξεις-φράσεις του συνομιλητή μου.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Θέτω ερωτήσεις.</a:t>
            </a: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Συναισθηματική νοημοσύνη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Κατανοώ τα συναισθήματα όλων των μερών.</a:t>
            </a: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διευκολύνεται η επικοινωνία &amp; η εύρεση μίας αμοιβαίας αποδεκτής 	  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λύσης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1427517" y="3289209"/>
            <a:ext cx="651263" cy="249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79" y="3604972"/>
            <a:ext cx="1581451" cy="8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249899" y="717105"/>
            <a:ext cx="6427788" cy="395287"/>
          </a:xfrm>
        </p:spPr>
        <p:txBody>
          <a:bodyPr/>
          <a:lstStyle/>
          <a:p>
            <a:r>
              <a:rPr lang="el-GR" sz="2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Δεξιότητες διαχείρισης </a:t>
            </a:r>
            <a:r>
              <a:rPr lang="el-GR" sz="2000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μίας </a:t>
            </a:r>
            <a:r>
              <a:rPr lang="el-GR" sz="2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σύγκρουσης </a:t>
            </a:r>
            <a:r>
              <a:rPr lang="en-US" sz="1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el-GR" sz="1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1190694" y="1421019"/>
            <a:ext cx="6427788" cy="2840037"/>
          </a:xfrm>
        </p:spPr>
        <p:txBody>
          <a:bodyPr/>
          <a:lstStyle/>
          <a:p>
            <a:pPr marL="88900" indent="0"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l-G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πομονή</a:t>
            </a:r>
            <a:endParaRPr lang="el-G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Αφιερώνω χρόνο να εκφραστούν όλα τα μέρη ώστε να μην νιώθουν ότι αποκλείονται από τη διαδικασία λήψης μίας απόφασης.</a:t>
            </a:r>
          </a:p>
          <a:p>
            <a:pPr marL="88900" indent="0">
              <a:buNone/>
            </a:pP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Συχνά, η διαδικασία επίλυσης μίας σύγκρουσης δεν είναι σύντομη καθώς κανείς δεν παραδέχεται εύκολα ότι κάνει λάθος… </a:t>
            </a: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Επικέντρωση στο παρόν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επικεντρώνομαι σε παρελθοντικές συγκρούσεις αλλά εστιάζω στην παρούσα.</a:t>
            </a:r>
          </a:p>
          <a:p>
            <a:pPr marL="88900" indent="0">
              <a:buNone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r>
              <a:rPr lang="el-GR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σημαντικό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επείγον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15" y="3209001"/>
            <a:ext cx="1225976" cy="12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078860" y="842095"/>
            <a:ext cx="6427788" cy="395287"/>
          </a:xfrm>
        </p:spPr>
        <p:txBody>
          <a:bodyPr/>
          <a:lstStyle/>
          <a:p>
            <a:r>
              <a:rPr lang="el-GR" sz="2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Δεξιότητες διαχείρισης </a:t>
            </a:r>
            <a:r>
              <a:rPr lang="el-GR" sz="2000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μίας </a:t>
            </a:r>
            <a:r>
              <a:rPr lang="el-GR" sz="2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σύγκρουσης </a:t>
            </a:r>
            <a:r>
              <a:rPr lang="en-US" sz="1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000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000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l-GR" sz="10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993341" y="1499959"/>
            <a:ext cx="6427788" cy="2840037"/>
          </a:xfrm>
        </p:spPr>
        <p:txBody>
          <a:bodyPr/>
          <a:lstStyle/>
          <a:p>
            <a:pPr marL="88900" indent="0">
              <a:buNone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Θετική ματιά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Αναμένω ότι θετικά αποτελέσματα θα προκύψουν από την επίλυση της σύγκρουσης.</a:t>
            </a: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Επικοινωνία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Δημιουργία και διατήρηση μίας ανοιχτής επικοινωνίας μεταξύ των μερών ώστε να δημιουργηθεί μία υγι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ς μακροπρόθεσμη θετική σχέση μεταξύ τους.</a:t>
            </a: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 algn="r">
              <a:buNone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https://blog.hubspot.com/service/conflict-resolution-skills</a:t>
            </a:r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3" y="2996725"/>
            <a:ext cx="1770005" cy="11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14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263" y="822302"/>
            <a:ext cx="62297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Ένας καλός </a:t>
            </a:r>
            <a:r>
              <a:rPr lang="en-US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“trouble resolver”…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Διαχειρίζεται το άγχος του και προσπαθεί να διατηρήσει την </a:t>
            </a:r>
            <a:r>
              <a:rPr lang="el-G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ψυχραιμία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Ερμηνεύει τη λεκτική και μη λεκτική επικοινωνία.</a:t>
            </a: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Ελέγχει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τα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συναισθήματα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τις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συμπεριφορές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του.</a:t>
            </a: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Επικοινωνεί ανάγκες χωρίς να απειλεί ή εκφοβίζει.</a:t>
            </a: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Σέβεται το εκφραζόμενο συναίσθημα και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δίνει προσοχή </a:t>
            </a:r>
            <a:r>
              <a:rPr lang="el-GR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στις λέξεις </a:t>
            </a:r>
            <a:endParaRPr lang="el-GR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των υπό σύγκρουση μερών.</a:t>
            </a: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Αποφεύγει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ανάρμοστα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σχόλια και πράξεις.</a:t>
            </a: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Χρησιμοποιεί </a:t>
            </a:r>
            <a:r>
              <a:rPr lang="el-GR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χιούμορ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Μειώνεται η ένταση και ο θυμός, μία ευκαιρία για ανάπτυξη </a:t>
            </a: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εγγύτητας.</a:t>
            </a:r>
          </a:p>
          <a:p>
            <a:pPr algn="r"/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https://www.helpguide.org/articles/relationships-communication/conflict-resolution-skills.htm</a:t>
            </a:r>
            <a:endParaRPr lang="el-GR" sz="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Συν 3"/>
          <p:cNvSpPr/>
          <p:nvPr/>
        </p:nvSpPr>
        <p:spPr>
          <a:xfrm>
            <a:off x="927555" y="1539349"/>
            <a:ext cx="269715" cy="236823"/>
          </a:xfrm>
          <a:prstGeom prst="mathPl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υν 5"/>
          <p:cNvSpPr/>
          <p:nvPr/>
        </p:nvSpPr>
        <p:spPr>
          <a:xfrm>
            <a:off x="927553" y="2256396"/>
            <a:ext cx="269715" cy="236823"/>
          </a:xfrm>
          <a:prstGeom prst="mathPl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υν 6"/>
          <p:cNvSpPr/>
          <p:nvPr/>
        </p:nvSpPr>
        <p:spPr>
          <a:xfrm>
            <a:off x="927553" y="4042008"/>
            <a:ext cx="269715" cy="236823"/>
          </a:xfrm>
          <a:prstGeom prst="mathPl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57882" y="66310"/>
            <a:ext cx="6427788" cy="395288"/>
          </a:xfrm>
        </p:spPr>
        <p:txBody>
          <a:bodyPr/>
          <a:lstStyle/>
          <a:p>
            <a:r>
              <a:rPr lang="el-GR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Μελέτη περίπτωσης </a:t>
            </a:r>
            <a:endParaRPr lang="el-GR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72362" y="539431"/>
            <a:ext cx="8953075" cy="445424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Φαίη και η Δήμητρα εργάζονται σε ένα ασφαλιστικό γραφείο. Οι ρόλοι της καθεμίας αλληλεξαρτώνται, ενώ διατηρούν πολύ καλές σχέσεις μεταξύ τους και εκτός του εργασιακού τους χώρου. Στο ασφαλιστικό γραφείο η Φαίη </a:t>
            </a:r>
            <a:r>
              <a:rPr lang="el-GR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κανονίζει τα ραντεβού με τους πελάτες 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η Δήμητρα </a:t>
            </a:r>
            <a:r>
              <a:rPr lang="el-GR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προετοιμάζει τα έγγραφα που χρειάζεται να υπογράψουν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Η ροή της εργασίας της Φαίης είναι γρηγορότερη από αυτή της Δήμητρας μιας και μπορεί να κανονίζει περίπου </a:t>
            </a:r>
            <a:r>
              <a:rPr lang="el-GR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10 ραντεβού την ημέρα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ενώ η Δήμητρα κατά τις ώρες εργασίας της </a:t>
            </a:r>
            <a:r>
              <a:rPr lang="el-GR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μπορεί να ετοιμάσει τα έγγραφα για μέχρι 5 πελάτες ημερησίως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Κάποιες φορές, τα έγγραφα των πελατών δεν είναι έτοιμα προς υπογραφή την ημέρα και ώρα του ραντεβού γιατί η Δήμητρα τα ετοιμάζει </a:t>
            </a:r>
            <a:r>
              <a:rPr lang="el-GR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βάση την ημερομηνία που το κάθε ραντεβού ρυθμίζεται 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όχι με βάση το πότε αναμένεται να πραγματοποιηθεί.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Μία μέρα η Φαίη ζητά από τη Δήμητρα να επισπεύσει την προετοιμασία των εγγράφων για δύο πελάτες, οι οποίοι θα κατέφταναν την ίδια μέρα. Η Δήμητρα απάντησε ότι </a:t>
            </a:r>
            <a:r>
              <a:rPr lang="el-GR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μπορούσε γιατί θα έβγαινε από το ρυθμό της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Πρότεινε στη Φαίη να </a:t>
            </a:r>
            <a:r>
              <a:rPr lang="el-GR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επαναρυθμίσει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τα ραντεβού για την επόμενη εβδομάδα…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Μελέτη περίπτωσης </a:t>
            </a:r>
            <a:r>
              <a:rPr lang="el-GR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Δεδομένα</a:t>
            </a:r>
          </a:p>
          <a:p>
            <a:pPr marL="101600" indent="0">
              <a:buNone/>
            </a:pP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>
              <a:buNone/>
            </a:pP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Φαίη και η Δήμητρα έχουν στόχους που χρειάζεται να επιτύχουν κάθε μέρα.</a:t>
            </a:r>
          </a:p>
          <a:p>
            <a:endParaRPr lang="el-G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>
              <a:buNone/>
            </a:pP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προγραμματισμός είναι σημαντικός αλλά υπάρχουν περιθώρια και για τα δύο μέρη να αλλάξουν το αρχικό τους πλάνο.</a:t>
            </a:r>
          </a:p>
          <a:p>
            <a:endParaRPr lang="el-G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>
              <a:buNone/>
            </a:pP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Εάν τα έγγραφα των πελατών δεν θα είναι έτοιμα, οι πελάτες θα δυσαρεστηθούν.</a:t>
            </a: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Επίλυση</a:t>
            </a:r>
          </a:p>
          <a:p>
            <a:pPr marL="101600" indent="0">
              <a:buNone/>
            </a:pPr>
            <a:endParaRPr lang="el-G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στενή σχέση μεταξύ της Φαίης και της Δήμητρας θα μπορούσε να συντελέσει στη συνεργασία τους για την επίλυση της σύγκρουσης. </a:t>
            </a:r>
          </a:p>
          <a:p>
            <a:pPr marL="0" indent="0">
              <a:buNone/>
            </a:pP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την </a:t>
            </a: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ιοθέτηση μίας </a:t>
            </a:r>
            <a:r>
              <a:rPr lang="el-GR" sz="11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διεκδικητικής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στάσης, η κάθε πλευρά θα μπορούσε να επικοινωνήσει της ανάγκες της. </a:t>
            </a:r>
          </a:p>
          <a:p>
            <a:pPr marL="0" indent="0">
              <a:buNone/>
            </a:pPr>
            <a:endParaRPr lang="el-G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Φαίη θα μπορούσε να </a:t>
            </a:r>
            <a:r>
              <a:rPr lang="el-G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επαναρρυθμίσει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για το </a:t>
            </a:r>
            <a:r>
              <a:rPr lang="el-GR" sz="11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τέλος της εβδομάδας 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τα ραντεβού αντί για την επόμενη εβδομάδα που της πρότεινε η Δήμητρα, ενώ η δεύτερη θα μπορούσε να </a:t>
            </a:r>
            <a:r>
              <a:rPr lang="el-GR" sz="11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αναδιοργανώσει το πρόγραμμά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της ώστε να δώσει προτεραιότητα στα έγγραφα των συγκεκριμένων πελατών.</a:t>
            </a:r>
          </a:p>
          <a:p>
            <a:pPr marL="0" indent="0" algn="r">
              <a:buNone/>
            </a:pPr>
            <a:endParaRPr lang="el-G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://blog.hubspot.com/service/conflict-resolution-skills</a:t>
            </a:r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82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ποιότητα της ζωής μας δεν εξαρτάται από το εάν βιώνουμε ή όχι συγκρούσεις αλλά από τον τρόπο που ανταποκρινόμαστε σε αυτές.</a:t>
            </a:r>
          </a:p>
          <a:p>
            <a:pPr marL="0" indent="0" algn="r">
              <a:spcAft>
                <a:spcPts val="1000"/>
              </a:spcAft>
              <a:buNone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Crum</a:t>
            </a: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 Αμερικανός συγγραφέας &amp; προπονητής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aikido)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5" y="923908"/>
            <a:ext cx="2466907" cy="170005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71" y="1130626"/>
            <a:ext cx="2923422" cy="1417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231" y="2815563"/>
            <a:ext cx="3933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Ευχαριστούμε πολύ για την προσοχή και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χρόνο σας!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8" y="1004492"/>
            <a:ext cx="1424938" cy="94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15" y="911572"/>
            <a:ext cx="1585407" cy="104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7" y="2973444"/>
            <a:ext cx="1457134" cy="10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8" y="3039112"/>
            <a:ext cx="1442895" cy="96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88548" y="1869561"/>
            <a:ext cx="23221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οποιοδήποτε σημείο της σταδιοδρομίας μας, ερχόμαστε αντιμέτωποι με προβλήματα / συγκρούσεις που απαιτούν μία </a:t>
            </a:r>
            <a:r>
              <a:rPr lang="el-GR" b="1" spc="3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αποτελεσματική</a:t>
            </a:r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διαχείριση!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4" y="1302526"/>
            <a:ext cx="3223425" cy="270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03568" y="1591977"/>
            <a:ext cx="3558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αποφάσεις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μας χρειάζεται να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επιλύουν προβλήματα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που αντιμετωπίζουμε.</a:t>
            </a:r>
          </a:p>
          <a:p>
            <a:pPr algn="just">
              <a:lnSpc>
                <a:spcPct val="150000"/>
              </a:lnSpc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Οποιοδήποτε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στόχο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να έχουμε, μικρό ή μεγάλο, χρειάζεται για να τον επιτύχουμε, να διαχειριστούμε 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συνθήκες πρόκλησης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4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8" y="348658"/>
            <a:ext cx="2823621" cy="1927475"/>
          </a:xfrm>
          <a:prstGeom prst="rect">
            <a:avLst/>
          </a:prstGeom>
        </p:spPr>
      </p:pic>
      <p:sp>
        <p:nvSpPr>
          <p:cNvPr id="4" name="Διάγραμμα ροής: Διεργασία 3"/>
          <p:cNvSpPr/>
          <p:nvPr/>
        </p:nvSpPr>
        <p:spPr>
          <a:xfrm>
            <a:off x="1059127" y="1996136"/>
            <a:ext cx="710468" cy="1513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31" y="156484"/>
            <a:ext cx="2644889" cy="2696329"/>
          </a:xfrm>
          <a:prstGeom prst="rect">
            <a:avLst/>
          </a:prstGeom>
        </p:spPr>
      </p:pic>
      <p:sp>
        <p:nvSpPr>
          <p:cNvPr id="6" name="Διάγραμμα ροής: Διεργασία 5"/>
          <p:cNvSpPr/>
          <p:nvPr/>
        </p:nvSpPr>
        <p:spPr>
          <a:xfrm>
            <a:off x="6513730" y="743360"/>
            <a:ext cx="926459" cy="10264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6" y="2490744"/>
            <a:ext cx="3180524" cy="2402776"/>
          </a:xfrm>
          <a:prstGeom prst="rect">
            <a:avLst/>
          </a:prstGeom>
        </p:spPr>
      </p:pic>
      <p:sp>
        <p:nvSpPr>
          <p:cNvPr id="8" name="Διάγραμμα ροής: Διεργασία 7"/>
          <p:cNvSpPr/>
          <p:nvPr/>
        </p:nvSpPr>
        <p:spPr>
          <a:xfrm>
            <a:off x="865419" y="4150981"/>
            <a:ext cx="761999" cy="12238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10" y="2852813"/>
            <a:ext cx="3365180" cy="2140863"/>
          </a:xfrm>
          <a:prstGeom prst="rect">
            <a:avLst/>
          </a:prstGeom>
        </p:spPr>
      </p:pic>
      <p:sp>
        <p:nvSpPr>
          <p:cNvPr id="11" name="Διάγραμμα ροής: Διεργασία 10"/>
          <p:cNvSpPr/>
          <p:nvPr/>
        </p:nvSpPr>
        <p:spPr>
          <a:xfrm>
            <a:off x="6126854" y="3289209"/>
            <a:ext cx="760903" cy="9716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3554740" y="1948373"/>
            <a:ext cx="1782751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δεξιότητα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problem-solving</a:t>
            </a: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wish-list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εργοδοτών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Διάγραμμα ροής: Διεργασία 12"/>
          <p:cNvSpPr/>
          <p:nvPr/>
        </p:nvSpPr>
        <p:spPr>
          <a:xfrm>
            <a:off x="3648276" y="1897800"/>
            <a:ext cx="1618290" cy="145273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3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Δεξιότητα επίλυσης προβλημάτων: Μία βήμα προς βήμα προσέγγιση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690734" y="1506350"/>
            <a:ext cx="7499395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Αναγνωρίζω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 πρόβλημα.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Αναζητώ τις πηγές </a:t>
            </a:r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προέλευσής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Αναλογίζομαι ποικίλες </a:t>
            </a:r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εναλλακτικές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λύσεις.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Επιλέγω την </a:t>
            </a:r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καλύτερη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δυνατή λύση.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Σχεδιάζω και </a:t>
            </a:r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εφαρμόζω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 λύση που έχω επιλέξει.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Αξιολογώ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την επιτυχία της.</a:t>
            </a:r>
          </a:p>
          <a:p>
            <a:pPr marL="0" lvl="0" indent="0" algn="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://www.netacad.com/careers/career-advice/essential-skills/six-steps-becoming-better-problem-solver </a:t>
            </a:r>
            <a:endParaRPr lang="el-G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684155" y="789468"/>
            <a:ext cx="3111592" cy="395287"/>
          </a:xfrm>
        </p:spPr>
        <p:txBody>
          <a:bodyPr/>
          <a:lstStyle/>
          <a:p>
            <a:r>
              <a:rPr lang="el-GR" sz="2000" i="1" dirty="0" smtClean="0"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/>
            </a:r>
            <a:br>
              <a:rPr lang="el-GR" sz="2000" i="1" dirty="0" smtClean="0"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</a:b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901242" y="644685"/>
            <a:ext cx="7552024" cy="3841796"/>
          </a:xfrm>
        </p:spPr>
        <p:txBody>
          <a:bodyPr/>
          <a:lstStyle/>
          <a:p>
            <a:pPr marL="88900" indent="0">
              <a:buNone/>
            </a:pPr>
            <a:r>
              <a:rPr lang="el-GR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Αναγνωρίζω</a:t>
            </a: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το πρόβλημα</a:t>
            </a:r>
            <a:endParaRPr lang="el-G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Παίρνω το χρόνο μου να ελέγξω σχολαστικά μία κατάσταση και να διακρίνω αίτια – αιτιατά.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Προσπαθώ να διερευνήσω τα θεμέλια ενός προβλήματος.</a:t>
            </a:r>
          </a:p>
          <a:p>
            <a:pPr marL="88900" indent="0">
              <a:buNone/>
            </a:pPr>
            <a:endParaRPr lang="el-GR" sz="1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Αναζητώ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τις πηγές </a:t>
            </a:r>
            <a:r>
              <a:rPr lang="el-G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προέλευσής </a:t>
            </a: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υπάρχει στο παρασκήνιο;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το προκαλεί;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Πώς μπορώ να το διαχειριστώ;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Συλλέγω πληροφορίες, αναλύω τα δεδομένα μου και καταφεύγω σε λύσεις που αντιμετωπίζουν την αιτία ενός προβλήματος και όχι το «σύμπτωμα»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8900" indent="0">
              <a:buNone/>
            </a:pPr>
            <a:endParaRPr lang="en-US" sz="1400" b="1" dirty="0" smtClean="0">
              <a:solidFill>
                <a:srgbClr val="2B3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dirty="0" smtClean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Αναλογίζομαι </a:t>
            </a:r>
            <a:r>
              <a:rPr lang="el-GR" sz="1600" b="1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ποικίλες </a:t>
            </a:r>
            <a:r>
              <a:rPr lang="el-GR" sz="1600" b="1" i="1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εναλλακτικές</a:t>
            </a:r>
            <a:r>
              <a:rPr lang="el-GR" sz="1600" b="1" dirty="0">
                <a:solidFill>
                  <a:srgbClr val="2B3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λύσεις</a:t>
            </a:r>
            <a:endParaRPr lang="el-G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Σκέφτομαι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“out of the box”.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Δεν επαναπαύομαι στην πρώτη λύση που θα σκεφτώ. 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Συνομιλώ με συναδέλφους, είμαι δεκτικός/ή στην ανταλλαγή απόψεων και τις υποβάλλω σε κρίση / ανάλυση.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76" y="3957740"/>
            <a:ext cx="1598711" cy="10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684155" y="789468"/>
            <a:ext cx="3111592" cy="395287"/>
          </a:xfrm>
        </p:spPr>
        <p:txBody>
          <a:bodyPr/>
          <a:lstStyle/>
          <a:p>
            <a:r>
              <a:rPr lang="el-GR" sz="2000" i="1" dirty="0" smtClean="0"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  <a:t/>
            </a:r>
            <a:br>
              <a:rPr lang="el-GR" sz="2000" i="1" dirty="0" smtClean="0">
                <a:latin typeface="Calibri" panose="020F0502020204030204" pitchFamily="34" charset="0"/>
                <a:cs typeface="Calibri" panose="020F0502020204030204" pitchFamily="34" charset="0"/>
                <a:sym typeface="Nunito"/>
              </a:rPr>
            </a:b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901242" y="644685"/>
            <a:ext cx="7552024" cy="3841796"/>
          </a:xfrm>
        </p:spPr>
        <p:txBody>
          <a:bodyPr/>
          <a:lstStyle/>
          <a:p>
            <a:pPr marL="88900" indent="0">
              <a:buNone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Επιλέγω την </a:t>
            </a:r>
            <a:r>
              <a:rPr lang="el-G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καλύτερη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δυνατή λύση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εφικτό να πραγματοποιηθεί;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Ποιοι είναι οι κίνδυνοι εάν κάτι πάει στραβά; Είναι διαχειρίσιμοι;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ωφέλιμη;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Μπορεί να αξιολογηθεί;</a:t>
            </a:r>
            <a:endParaRPr lang="el-G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endParaRPr lang="el-GR" sz="1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Σχεδιάζω και </a:t>
            </a:r>
            <a:r>
              <a:rPr lang="el-G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εφαρμόζω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τη λύση που έχω </a:t>
            </a: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επιλέξει</a:t>
            </a:r>
          </a:p>
          <a:p>
            <a:pPr marL="88900" indent="0">
              <a:buNone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Καταρτώ ένα σχέδιο εφαρμογής της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λύσης.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Αναλογίζομαι τον τρόπο με τον οποίο θα θεωρηθεί η λύση μου επιτυχημένη.</a:t>
            </a:r>
          </a:p>
          <a:p>
            <a:pPr marL="88900" indent="0">
              <a:buNone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>
              <a:buNone/>
            </a:pPr>
            <a:r>
              <a:rPr lang="el-G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Αξιολογώ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την επιτυχία </a:t>
            </a:r>
            <a:r>
              <a:rPr lang="el-G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Εξυπηρέτησε το σκοπό της;</a:t>
            </a:r>
          </a:p>
          <a:p>
            <a:pPr marL="88900" indent="0">
              <a:buNone/>
            </a:pP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μετρήσιμο το αποτέλεσμα;</a:t>
            </a:r>
          </a:p>
          <a:p>
            <a:pPr marL="88900" indent="0"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Εάν δεν αξιολογηθεί ως επαρκής η λύση, κάνω ένα βήμα πίσω και ανατρέχω σε μία άλλη από τις εναλλακτικές.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76" y="3957740"/>
            <a:ext cx="1598711" cy="10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1359850" y="3229374"/>
            <a:ext cx="6424200" cy="10268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Κάθε πρόβλημα είναι ένα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puzzle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αναμένει τη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λύση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του. 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εξάσκηση στα παραπάνω 6 βήματα τονώνει την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οξύνοιά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μας!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6" y="963208"/>
            <a:ext cx="2093882" cy="19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Δεξιότητα επίλυσης συγκρούσεων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835459" y="1368311"/>
            <a:ext cx="7354670" cy="32497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Μία σύγκρουση σε έναν εργασιακό χώρο μπορεί να συμβεί μεταξύ διαφόρων μερών (προϊσταμένων – υφισταμένων, εργαζομένων – πελατών, τμημάτων ενός οργανισμού, κλπ.).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Μεταξύ των πηγών της μπορεί να είναι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α) έλλειψη / όχι καλής ποιότητας επικοινωνία,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ανεκπλήρωτες προσδοκίες &amp;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ζητήματα προτεραιοτήτων, κ.α..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Συχνά, σημαντικό ρόλο παίζει όχι το «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ποιος θα νικήσει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», αλλά να γίνει μία </a:t>
            </a:r>
            <a:r>
              <a:rPr lang="el-GR" sz="16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λειτουργική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600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διαχείρισή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της ώστε όλα τα εμπλεκόμενα μέρη </a:t>
            </a:r>
            <a:r>
              <a:rPr lang="el-G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να συνεχίσουν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να επιτελούν τις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αρμοδιότητές τους.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65" y="2288052"/>
            <a:ext cx="1708616" cy="110517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31" y="4258245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1157</Words>
  <Application>Microsoft Office PowerPoint</Application>
  <PresentationFormat>Προβολή στην οθόνη (16:9)</PresentationFormat>
  <Paragraphs>164</Paragraphs>
  <Slides>18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Amatic SC</vt:lpstr>
      <vt:lpstr>Arial</vt:lpstr>
      <vt:lpstr>Nunito SemiBold</vt:lpstr>
      <vt:lpstr>Calibri</vt:lpstr>
      <vt:lpstr>Nunito</vt:lpstr>
      <vt:lpstr>Comic Sans MS</vt:lpstr>
      <vt:lpstr>Curio template</vt:lpstr>
      <vt:lpstr>Η δεξιότητα της επίλυσης προβλημάτων και συγκρούσεων ως μέσο πλοήγησης σε επαγγελματικά περιβάλλοντα.  Αριστείδης Λορέντζος Ψυχολόγος – Σύμβουλος Επαγγελματικού Προσανατολισμού (M.Sc.)</vt:lpstr>
      <vt:lpstr>Παρουσίαση του PowerPoint</vt:lpstr>
      <vt:lpstr>Παρουσίαση του PowerPoint</vt:lpstr>
      <vt:lpstr>Παρουσίαση του PowerPoint</vt:lpstr>
      <vt:lpstr>Δεξιότητα επίλυσης προβλημάτων: Μία βήμα προς βήμα προσέγγιση</vt:lpstr>
      <vt:lpstr> </vt:lpstr>
      <vt:lpstr> </vt:lpstr>
      <vt:lpstr>Παρουσίαση του PowerPoint</vt:lpstr>
      <vt:lpstr>Δεξιότητα επίλυσης συγκρούσεων</vt:lpstr>
      <vt:lpstr>Διαδικασία επίλυσης μίας σύγκρουσης</vt:lpstr>
      <vt:lpstr>Δεξιότητες διαχείρισης μίας σύγκρουσης i</vt:lpstr>
      <vt:lpstr>Δεξιότητες διαχείρισης μίας σύγκρουσης ii</vt:lpstr>
      <vt:lpstr>Δεξιότητες διαχείρισης μίας σύγκρουσης iii</vt:lpstr>
      <vt:lpstr>Παρουσίαση του PowerPoint</vt:lpstr>
      <vt:lpstr>Μελέτη περίπτωσης </vt:lpstr>
      <vt:lpstr>Μελέτη περίπτωσης 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δεξιότητα της επίλυσης προβλημάτων ως μέσο πλοήγησης σε επαγγελματικά περιβάλλοντα</dc:title>
  <cp:lastModifiedBy>Λογαριασμός Microsoft</cp:lastModifiedBy>
  <cp:revision>50</cp:revision>
  <dcterms:modified xsi:type="dcterms:W3CDTF">2022-09-20T09:02:13Z</dcterms:modified>
</cp:coreProperties>
</file>