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12192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Diapositive de titre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6;p2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17;p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Google Shape;18;p2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19;p2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20;p2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et texte vertical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3;p1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74;p11"/>
          <p:cNvSpPr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75;p11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6;p11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77;p11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vertical et texte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9;p12"/>
          <p:cNvSpPr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80;p12"/>
          <p:cNvSpPr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81;p12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82;p12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3;p12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et contenu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2;p3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23;p3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24;p3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25;p3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26;p3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de section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8;p4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29;p4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30;p4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1;p4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32;p4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Deux contenus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34;p5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35;p5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36;p5"/>
          <p:cNvSpPr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Google Shape;37;p5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38;p5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39;p5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mparaison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1;p6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42;p6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43;p6"/>
          <p:cNvSpPr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Google Shape;44;p6"/>
          <p:cNvSpPr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8" name="Google Shape;45;p6"/>
          <p:cNvSpPr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9" name="Google Shape;46;p6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47;p6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48;p6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re seul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0;p7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51;p7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52;p7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53;p7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Vide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5;p8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56;p8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57;p8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Contenu avec légende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9;p9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60;p9"/>
          <p:cNvSpPr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Google Shape;61;p9"/>
          <p:cNvSpPr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Google Shape;62;p9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63;p9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64;p9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Image avec légende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6;p10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Google Shape;67;p10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/>
          </a:p>
        </p:txBody>
      </p:sp>
      <p:sp>
        <p:nvSpPr>
          <p:cNvPr id="6" name="Google Shape;68;p10"/>
          <p:cNvSpPr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Google Shape;69;p10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70;p10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71;p10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0;p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1;p1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2;p1"/>
          <p:cNvSpPr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13;p1"/>
          <p:cNvSpPr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14;p1"/>
          <p:cNvSpPr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ivis@uoa.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vis.eu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alphaModFix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88;p13"/>
          <p:cNvSpPr>
            <a:spLocks/>
          </p:cNvSpPr>
          <p:nvPr/>
        </p:nvSpPr>
        <p:spPr bwMode="auto">
          <a:xfrm>
            <a:off x="551384" y="3140968"/>
            <a:ext cx="10864431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48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Το Πανεπιστήμιο του </a:t>
            </a:r>
            <a:r>
              <a:rPr lang="en-US" sz="48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CIVIS </a:t>
            </a:r>
            <a:r>
              <a:rPr lang="el-GR" sz="48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στο ΕΚΠΑ</a:t>
            </a:r>
            <a:endParaRPr lang="en-US" sz="4800" dirty="0">
              <a:solidFill>
                <a:schemeClr val="dk1"/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9CD44F-30F2-4632-9E7D-4850AC366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064" y="980728"/>
            <a:ext cx="4991100" cy="1304925"/>
          </a:xfrm>
          <a:prstGeom prst="rect">
            <a:avLst/>
          </a:prstGeom>
        </p:spPr>
      </p:pic>
      <p:sp>
        <p:nvSpPr>
          <p:cNvPr id="5" name="Google Shape;88;p13">
            <a:extLst>
              <a:ext uri="{FF2B5EF4-FFF2-40B4-BE49-F238E27FC236}">
                <a16:creationId xmlns:a16="http://schemas.microsoft.com/office/drawing/2014/main" id="{B97F9321-1830-45AC-8DB1-829E8616AA6C}"/>
              </a:ext>
            </a:extLst>
          </p:cNvPr>
          <p:cNvSpPr>
            <a:spLocks/>
          </p:cNvSpPr>
          <p:nvPr/>
        </p:nvSpPr>
        <p:spPr bwMode="auto">
          <a:xfrm>
            <a:off x="798733" y="5157192"/>
            <a:ext cx="6305379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Ηλίας Αντωνίου,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Administrative Project Manager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για το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CIVIS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στο ΕΚΠΑ</a:t>
            </a: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Γραφείο του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CIVIS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στο ΕΚΠΑ: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  <a:hlinkClick r:id="rId4"/>
              </a:rPr>
              <a:t>civis@uoa.gr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alphaModFix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93;p14"/>
          <p:cNvSpPr>
            <a:spLocks/>
          </p:cNvSpPr>
          <p:nvPr/>
        </p:nvSpPr>
        <p:spPr bwMode="auto">
          <a:xfrm>
            <a:off x="2063552" y="951209"/>
            <a:ext cx="7933887" cy="62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Τι είναι το </a:t>
            </a:r>
            <a:r>
              <a:rPr lang="en-US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CIVIS</a:t>
            </a:r>
            <a:r>
              <a:rPr lang="el-GR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,</a:t>
            </a:r>
            <a:r>
              <a:rPr lang="en-US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 </a:t>
            </a:r>
            <a:r>
              <a:rPr lang="el-GR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γιατί είναι σημαντικό</a:t>
            </a:r>
            <a:endParaRPr lang="en-US" sz="4800" dirty="0">
              <a:solidFill>
                <a:schemeClr val="dk1"/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</a:endParaRPr>
          </a:p>
        </p:txBody>
      </p:sp>
      <p:cxnSp>
        <p:nvCxnSpPr>
          <p:cNvPr id="5" name="Google Shape;94;p14"/>
          <p:cNvCxnSpPr>
            <a:cxnSpLocks/>
          </p:cNvCxnSpPr>
          <p:nvPr/>
        </p:nvCxnSpPr>
        <p:spPr bwMode="auto">
          <a:xfrm>
            <a:off x="2351584" y="908720"/>
            <a:ext cx="2781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95;p14"/>
          <p:cNvSpPr>
            <a:spLocks/>
          </p:cNvSpPr>
          <p:nvPr/>
        </p:nvSpPr>
        <p:spPr bwMode="auto">
          <a:xfrm>
            <a:off x="2194560" y="2435743"/>
            <a:ext cx="8364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Google Shape;103;p15"/>
          <p:cNvSpPr>
            <a:spLocks/>
          </p:cNvSpPr>
          <p:nvPr/>
        </p:nvSpPr>
        <p:spPr bwMode="auto">
          <a:xfrm>
            <a:off x="2194560" y="2451170"/>
            <a:ext cx="8485071" cy="1962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4" tIns="45699" rIns="91424" bIns="45699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3102FE-D6C0-4695-AE27-46FF2F64D8D1}"/>
              </a:ext>
            </a:extLst>
          </p:cNvPr>
          <p:cNvSpPr txBox="1"/>
          <p:nvPr/>
        </p:nvSpPr>
        <p:spPr>
          <a:xfrm>
            <a:off x="1828583" y="1700808"/>
            <a:ext cx="92170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Η πρωτοβουλία «Ευρωπαϊκά Πανεπιστήμια»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The education landscape across Europe is changing. At the 2017 Gothenburg Summit, EU leaders outlined a vision for education and culture. In its December 2017 Conclusions, the European Council called on Member States, the Council and the Commission to take forward a number of initiatives, including:</a:t>
            </a:r>
          </a:p>
          <a:p>
            <a:endParaRPr lang="en-US" dirty="0"/>
          </a:p>
          <a:p>
            <a:r>
              <a:rPr lang="en-US" dirty="0"/>
              <a:t>'…strengthening strategic partnerships across the EU between higher education institutions and encouraging the emergence by 2024 of some twenty 'European Universities', consisting in bottom-up networks of universities across the EU which will enable students to obtain a degree by combining studies in several EU countries and contribute to the international competitiveness of European universities'.</a:t>
            </a:r>
          </a:p>
          <a:p>
            <a:endParaRPr lang="en-US" dirty="0"/>
          </a:p>
          <a:p>
            <a:r>
              <a:rPr lang="en-US" dirty="0"/>
              <a:t>Co-developed by higher education institutions, student </a:t>
            </a:r>
            <a:r>
              <a:rPr lang="en-US" dirty="0" err="1"/>
              <a:t>organisations</a:t>
            </a:r>
            <a:r>
              <a:rPr lang="en-US" dirty="0"/>
              <a:t>, Member States and the Commission, the European Universities Initiative responds to this call. Today, it is one of the flagship initiatives of the EU’s ambitions to build a European Education Area.</a:t>
            </a:r>
          </a:p>
          <a:p>
            <a:endParaRPr lang="en-US" dirty="0"/>
          </a:p>
          <a:p>
            <a:r>
              <a:rPr lang="el-GR" b="1" dirty="0"/>
              <a:t>Τα ΑΕΙ της Ελλάδας που συμμετέχουν σε συμμαχίες Ευρωπαϊκών Πανεπιστημίων</a:t>
            </a:r>
            <a:r>
              <a:rPr lang="el-GR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n-US" dirty="0"/>
              <a:t>call (17 </a:t>
            </a:r>
            <a:r>
              <a:rPr lang="el-GR" dirty="0"/>
              <a:t>συμμαχίες)</a:t>
            </a:r>
            <a:r>
              <a:rPr lang="en-US" dirty="0"/>
              <a:t>: </a:t>
            </a:r>
            <a:r>
              <a:rPr lang="el-GR" dirty="0"/>
              <a:t>ΕΚΠΑ, ΑΠΘ, ΓΠΑ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2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n-US" dirty="0"/>
              <a:t>call (24 </a:t>
            </a:r>
            <a:r>
              <a:rPr lang="el-GR" dirty="0"/>
              <a:t>συμμαχίες): Πανεπιστήμιο Θεσσαλίας, Πολυτεχνείο Κρήτης, Πανεπιστήμιο Αιγαίου και Ελληνικό Μεσογειακό Πανεπιστήμιο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5C2B89-72E3-4DC0-91DF-B06E2C3FC1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5573" b="7117"/>
          <a:stretch/>
        </p:blipFill>
        <p:spPr bwMode="auto">
          <a:xfrm>
            <a:off x="911424" y="344739"/>
            <a:ext cx="720080" cy="12120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alphaModFix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 with medium confidence">
            <a:extLst>
              <a:ext uri="{FF2B5EF4-FFF2-40B4-BE49-F238E27FC236}">
                <a16:creationId xmlns:a16="http://schemas.microsoft.com/office/drawing/2014/main" id="{69CCEE23-BF01-46B5-858A-790C70316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5600679"/>
            <a:ext cx="7253779" cy="1257321"/>
          </a:xfrm>
          <a:prstGeom prst="rect">
            <a:avLst/>
          </a:prstGeom>
        </p:spPr>
      </p:pic>
      <p:sp>
        <p:nvSpPr>
          <p:cNvPr id="4" name="Google Shape;101;p15"/>
          <p:cNvSpPr>
            <a:spLocks/>
          </p:cNvSpPr>
          <p:nvPr/>
        </p:nvSpPr>
        <p:spPr bwMode="auto">
          <a:xfrm>
            <a:off x="1379476" y="799345"/>
            <a:ext cx="6910937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3600" dirty="0">
                <a:solidFill>
                  <a:schemeClr val="dk1"/>
                </a:solidFill>
                <a:latin typeface="Calibri" panose="020F0502020204030204" pitchFamily="34" charset="0"/>
                <a:ea typeface="Rockwell"/>
                <a:cs typeface="Calibri" panose="020F0502020204030204" pitchFamily="34" charset="0"/>
              </a:rPr>
              <a:t>Πως μπορώ να συμμετέχω…</a:t>
            </a:r>
            <a:endParaRPr sz="3600" dirty="0">
              <a:solidFill>
                <a:schemeClr val="dk1"/>
              </a:solidFill>
              <a:latin typeface="Calibri" panose="020F0502020204030204" pitchFamily="34" charset="0"/>
              <a:ea typeface="Rockwell"/>
              <a:cs typeface="Calibri" panose="020F0502020204030204" pitchFamily="34" charset="0"/>
            </a:endParaRPr>
          </a:p>
        </p:txBody>
      </p:sp>
      <p:cxnSp>
        <p:nvCxnSpPr>
          <p:cNvPr id="5" name="Google Shape;102;p15"/>
          <p:cNvCxnSpPr>
            <a:cxnSpLocks/>
          </p:cNvCxnSpPr>
          <p:nvPr/>
        </p:nvCxnSpPr>
        <p:spPr bwMode="auto">
          <a:xfrm>
            <a:off x="1487488" y="836712"/>
            <a:ext cx="2781701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103;p15"/>
          <p:cNvSpPr>
            <a:spLocks/>
          </p:cNvSpPr>
          <p:nvPr/>
        </p:nvSpPr>
        <p:spPr bwMode="auto">
          <a:xfrm>
            <a:off x="1104163" y="1700808"/>
            <a:ext cx="9600349" cy="157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dirty="0">
              <a:solidFill>
                <a:schemeClr val="dk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88D19E-60D0-4C0D-9255-9B090E7AA8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5573" b="7117"/>
          <a:stretch/>
        </p:blipFill>
        <p:spPr bwMode="auto">
          <a:xfrm>
            <a:off x="659396" y="488754"/>
            <a:ext cx="720080" cy="1212054"/>
          </a:xfrm>
          <a:prstGeom prst="rect">
            <a:avLst/>
          </a:prstGeom>
        </p:spPr>
      </p:pic>
      <p:sp>
        <p:nvSpPr>
          <p:cNvPr id="10" name="Google Shape;103;p15">
            <a:extLst>
              <a:ext uri="{FF2B5EF4-FFF2-40B4-BE49-F238E27FC236}">
                <a16:creationId xmlns:a16="http://schemas.microsoft.com/office/drawing/2014/main" id="{BBA07E34-55A4-4652-B96B-9EE0BA433EED}"/>
              </a:ext>
            </a:extLst>
          </p:cNvPr>
          <p:cNvSpPr>
            <a:spLocks/>
          </p:cNvSpPr>
          <p:nvPr/>
        </p:nvSpPr>
        <p:spPr bwMode="auto">
          <a:xfrm>
            <a:off x="1019436" y="1551008"/>
            <a:ext cx="10068401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1600" b="1" u="sng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Εκπαιδευτικές δραστηριότητες</a:t>
            </a: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Σεμινάρια και εκπαιδεύσεις από ιδρύματα του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CIVIS</a:t>
            </a:r>
            <a:endParaRPr lang="el-GR" sz="1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6"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Online, blended</a:t>
            </a:r>
          </a:p>
          <a:p>
            <a:pPr lvl="6"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Με φυσική κινητικότητα μικρής διάρκειας</a:t>
            </a:r>
            <a:endParaRPr lang="en-US" sz="1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l-GR" sz="9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Κινητικότητα για Σπουδές στο πλαίσιο του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Erasmus+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στα ιδρύματα του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CIVIS</a:t>
            </a:r>
          </a:p>
          <a:p>
            <a:pPr marR="0"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u="sng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Γιατί να συμμετέχω:</a:t>
            </a:r>
          </a:p>
          <a:p>
            <a:pPr marL="285750" marR="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δράσεις του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CIVIS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θα μπαίνουν στο παράρτημα του πτυχίου</a:t>
            </a:r>
          </a:p>
          <a:p>
            <a:pPr marL="285750" marR="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Σχεδιάζεται η αναγνώριση και αντιστοίχιση των εκπαιδευτικών δράσεων ώστε να λαμβάνονται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ECTS</a:t>
            </a: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1600" b="1" u="sng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Που βρίσκω πληροφορίες:</a:t>
            </a:r>
          </a:p>
          <a:p>
            <a:pPr marL="285750" marR="0" lvl="0" indent="-2857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Στον κοινόχρηστο φάκελο των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emails “Announcements/CIVIS” </a:t>
            </a:r>
            <a:r>
              <a:rPr lang="el-GR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στο 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https://civis.eu</a:t>
            </a: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VIS basic template" id="{7D7A9B10-13EB-5C42-9904-851FB445D15C}" vid="{C8211B35-5447-124D-8BFC-CF891E19F0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CIVIS basic template</Template>
  <TotalTime>156</TotalTime>
  <Words>322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Ilias ANTONIOU</dc:creator>
  <cp:lastModifiedBy>Ilias ANTONIOU</cp:lastModifiedBy>
  <cp:revision>19</cp:revision>
  <dcterms:created xsi:type="dcterms:W3CDTF">2021-09-22T08:13:24Z</dcterms:created>
  <dcterms:modified xsi:type="dcterms:W3CDTF">2021-10-12T09:26:36Z</dcterms:modified>
</cp:coreProperties>
</file>